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80" r:id="rId3"/>
    <p:sldId id="375" r:id="rId4"/>
    <p:sldId id="311" r:id="rId5"/>
    <p:sldId id="382" r:id="rId6"/>
    <p:sldId id="383" r:id="rId7"/>
    <p:sldId id="398" r:id="rId8"/>
    <p:sldId id="394" r:id="rId9"/>
    <p:sldId id="395" r:id="rId10"/>
    <p:sldId id="396" r:id="rId11"/>
    <p:sldId id="397" r:id="rId12"/>
    <p:sldId id="384" r:id="rId13"/>
    <p:sldId id="292" r:id="rId14"/>
    <p:sldId id="304" r:id="rId15"/>
    <p:sldId id="381" r:id="rId16"/>
    <p:sldId id="385" r:id="rId17"/>
    <p:sldId id="386" r:id="rId18"/>
    <p:sldId id="387" r:id="rId19"/>
    <p:sldId id="388" r:id="rId20"/>
    <p:sldId id="273" r:id="rId21"/>
    <p:sldId id="277" r:id="rId22"/>
    <p:sldId id="278" r:id="rId23"/>
    <p:sldId id="389" r:id="rId24"/>
    <p:sldId id="390" r:id="rId25"/>
    <p:sldId id="391" r:id="rId26"/>
    <p:sldId id="392" r:id="rId27"/>
    <p:sldId id="393" r:id="rId28"/>
    <p:sldId id="287" r:id="rId29"/>
    <p:sldId id="289" r:id="rId30"/>
    <p:sldId id="318" r:id="rId31"/>
    <p:sldId id="399" r:id="rId32"/>
    <p:sldId id="320" r:id="rId33"/>
    <p:sldId id="321" r:id="rId34"/>
    <p:sldId id="400" r:id="rId35"/>
    <p:sldId id="322" r:id="rId36"/>
    <p:sldId id="300" r:id="rId37"/>
    <p:sldId id="266" r:id="rId38"/>
    <p:sldId id="291" r:id="rId39"/>
    <p:sldId id="272" r:id="rId40"/>
    <p:sldId id="283" r:id="rId41"/>
    <p:sldId id="401" r:id="rId42"/>
    <p:sldId id="282" r:id="rId43"/>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6327"/>
  </p:normalViewPr>
  <p:slideViewPr>
    <p:cSldViewPr snapToGrid="0" snapToObjects="1">
      <p:cViewPr varScale="1">
        <p:scale>
          <a:sx n="109" d="100"/>
          <a:sy n="109" d="100"/>
        </p:scale>
        <p:origin x="21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B038-3F08-9541-8F75-F6D6171883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4778F9A-0B2F-7D46-B4A2-08B5D65CE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13F8774-F50B-B94C-9EE4-1E2C0233BEF4}"/>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5" name="Footer Placeholder 4">
            <a:extLst>
              <a:ext uri="{FF2B5EF4-FFF2-40B4-BE49-F238E27FC236}">
                <a16:creationId xmlns:a16="http://schemas.microsoft.com/office/drawing/2014/main" id="{D8A67A35-DF23-324C-BA73-C3EF21B36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8F219-5767-194A-9D82-4969D5A58B92}"/>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304640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F9C4-4943-BE48-B49E-4DEDDF9E9F9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DB4A15-634A-644D-9429-E5F7ED50991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6806FA-7544-E045-93CF-815632999216}"/>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5" name="Footer Placeholder 4">
            <a:extLst>
              <a:ext uri="{FF2B5EF4-FFF2-40B4-BE49-F238E27FC236}">
                <a16:creationId xmlns:a16="http://schemas.microsoft.com/office/drawing/2014/main" id="{1ADD33E5-2563-DC46-9962-58E78D314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E2BB9-9DDE-5E42-8CC7-1892B728EBC6}"/>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2275096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16CA06-6542-F14F-B7D1-AAC8D9DA5F3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1190D2A-7D28-9540-BE2D-8A5E6BD8A5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3421F0-E437-6747-999E-9E732CB3505D}"/>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5" name="Footer Placeholder 4">
            <a:extLst>
              <a:ext uri="{FF2B5EF4-FFF2-40B4-BE49-F238E27FC236}">
                <a16:creationId xmlns:a16="http://schemas.microsoft.com/office/drawing/2014/main" id="{79E73BDF-4A82-8440-83DF-56F7BF3FA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9D505-5411-0549-9CC5-F4FF2689B9FF}"/>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83989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A281-6FBB-A44C-88DF-5217B2D5623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82F041-5AA5-B94D-8A0C-5C120A9355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CD572-B612-1E42-B395-6B52CCE20F37}"/>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5" name="Footer Placeholder 4">
            <a:extLst>
              <a:ext uri="{FF2B5EF4-FFF2-40B4-BE49-F238E27FC236}">
                <a16:creationId xmlns:a16="http://schemas.microsoft.com/office/drawing/2014/main" id="{1C5B840F-B88D-374B-99BA-2C29ABEEB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9D989-F375-124A-9ACB-9BE5205C35BD}"/>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243665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7A02-1684-D94A-9259-BC9118F5AF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9D1AC55-82FD-CA4C-BD2F-E97EE5BE24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98E136-6E95-7E4B-BF19-84756517CB24}"/>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5" name="Footer Placeholder 4">
            <a:extLst>
              <a:ext uri="{FF2B5EF4-FFF2-40B4-BE49-F238E27FC236}">
                <a16:creationId xmlns:a16="http://schemas.microsoft.com/office/drawing/2014/main" id="{D0A1FA1D-ABF5-C34F-B975-9F1B1ED0C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84F0B-AFA3-8444-894C-A70B66B98C41}"/>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48339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FA76-B48E-724C-A085-796DA759F1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7DCB42B-2699-5347-87FB-ED2E256600E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CC2385A-9949-F847-8458-C978A5A14C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9F846BD-0896-8A4B-AB5E-15E2A93DD4BB}"/>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6" name="Footer Placeholder 5">
            <a:extLst>
              <a:ext uri="{FF2B5EF4-FFF2-40B4-BE49-F238E27FC236}">
                <a16:creationId xmlns:a16="http://schemas.microsoft.com/office/drawing/2014/main" id="{914D85BC-5F96-724A-9060-17633C5E7C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F3DF04-59E6-624F-AF99-B0315D3B9B74}"/>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211965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08F4-C618-6049-9B9A-BCCBE263899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C1F44F-ADEA-964D-A7E6-1F62BE37C4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DC158A0-91D7-6B4A-8C6F-0C508F8540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0A72CE6-E1FB-D645-A33A-53B9518AE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6E465CD-92BE-CB49-89B8-7077BEF490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26A5AD6-406B-2441-BDF3-69573112A8A6}"/>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8" name="Footer Placeholder 7">
            <a:extLst>
              <a:ext uri="{FF2B5EF4-FFF2-40B4-BE49-F238E27FC236}">
                <a16:creationId xmlns:a16="http://schemas.microsoft.com/office/drawing/2014/main" id="{DCE941AC-3908-144F-899E-D657E2DA19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BDE2-025C-4F40-B6D3-93A7DF3DF7C6}"/>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4161637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D8FC-6EA5-A14E-9618-63D36D6436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6939ED7-66BF-DF41-94C7-8537D358F75E}"/>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4" name="Footer Placeholder 3">
            <a:extLst>
              <a:ext uri="{FF2B5EF4-FFF2-40B4-BE49-F238E27FC236}">
                <a16:creationId xmlns:a16="http://schemas.microsoft.com/office/drawing/2014/main" id="{94C2BB63-EE6D-1D43-B598-E07C9E2B22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681D85-D313-5245-8328-BF74547262B5}"/>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2983199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1E5B80-A611-3847-9FB6-715B4C32F7F5}"/>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3" name="Footer Placeholder 2">
            <a:extLst>
              <a:ext uri="{FF2B5EF4-FFF2-40B4-BE49-F238E27FC236}">
                <a16:creationId xmlns:a16="http://schemas.microsoft.com/office/drawing/2014/main" id="{AC0E8605-8A1A-2A4C-A447-71E7583574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9E7A22-5050-E24D-8A86-BD9A023C1F4C}"/>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3296161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26820-299F-DD45-8710-A6D7D82190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6357027-62B5-E04C-ACBA-91840931BE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496537D-2CB1-814D-8570-00588D084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E26C9E-9C2B-7941-B6FB-FDD7DB113B91}"/>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6" name="Footer Placeholder 5">
            <a:extLst>
              <a:ext uri="{FF2B5EF4-FFF2-40B4-BE49-F238E27FC236}">
                <a16:creationId xmlns:a16="http://schemas.microsoft.com/office/drawing/2014/main" id="{11D9162D-8803-E246-9290-AB8DD1E139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81F965-F15F-F34F-BF66-F2BB947C882D}"/>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37662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87BF-7AAF-EC4C-8253-DBDA821BF2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EE4419E-6B0A-414B-8153-40CBD422A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2976CE-0C4D-6E4B-BBE5-0240461C8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B5CE6D-13F2-B34B-916C-B80B9C2CA6DA}"/>
              </a:ext>
            </a:extLst>
          </p:cNvPr>
          <p:cNvSpPr>
            <a:spLocks noGrp="1"/>
          </p:cNvSpPr>
          <p:nvPr>
            <p:ph type="dt" sz="half" idx="10"/>
          </p:nvPr>
        </p:nvSpPr>
        <p:spPr/>
        <p:txBody>
          <a:bodyPr/>
          <a:lstStyle/>
          <a:p>
            <a:fld id="{807F897F-4BF6-644F-8347-87DAAFCD250D}" type="datetimeFigureOut">
              <a:rPr lang="en-US" smtClean="0"/>
              <a:t>10/1/25</a:t>
            </a:fld>
            <a:endParaRPr lang="en-US"/>
          </a:p>
        </p:txBody>
      </p:sp>
      <p:sp>
        <p:nvSpPr>
          <p:cNvPr id="6" name="Footer Placeholder 5">
            <a:extLst>
              <a:ext uri="{FF2B5EF4-FFF2-40B4-BE49-F238E27FC236}">
                <a16:creationId xmlns:a16="http://schemas.microsoft.com/office/drawing/2014/main" id="{7A4E55F9-53F6-E543-A6B3-2285CD2490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4CAACC-C1A8-6945-B2A2-AD1A4982E4F2}"/>
              </a:ext>
            </a:extLst>
          </p:cNvPr>
          <p:cNvSpPr>
            <a:spLocks noGrp="1"/>
          </p:cNvSpPr>
          <p:nvPr>
            <p:ph type="sldNum" sz="quarter" idx="12"/>
          </p:nvPr>
        </p:nvSpPr>
        <p:spPr/>
        <p:txBody>
          <a:bodyPr/>
          <a:lstStyle/>
          <a:p>
            <a:fld id="{DE9BDEA0-628F-B647-B089-5F2F841C4643}" type="slidenum">
              <a:rPr lang="en-US" smtClean="0"/>
              <a:t>‹#›</a:t>
            </a:fld>
            <a:endParaRPr lang="en-US"/>
          </a:p>
        </p:txBody>
      </p:sp>
    </p:spTree>
    <p:extLst>
      <p:ext uri="{BB962C8B-B14F-4D97-AF65-F5344CB8AC3E}">
        <p14:creationId xmlns:p14="http://schemas.microsoft.com/office/powerpoint/2010/main" val="210376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05BEB-2FA1-4B49-874D-95984B4B5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B0E9D5C-EBDC-B642-A326-C9AF7DFFF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90BC137-22DD-024A-A36B-468BCD031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F897F-4BF6-644F-8347-87DAAFCD250D}" type="datetimeFigureOut">
              <a:rPr lang="en-US" smtClean="0"/>
              <a:t>10/1/25</a:t>
            </a:fld>
            <a:endParaRPr lang="en-US"/>
          </a:p>
        </p:txBody>
      </p:sp>
      <p:sp>
        <p:nvSpPr>
          <p:cNvPr id="5" name="Footer Placeholder 4">
            <a:extLst>
              <a:ext uri="{FF2B5EF4-FFF2-40B4-BE49-F238E27FC236}">
                <a16:creationId xmlns:a16="http://schemas.microsoft.com/office/drawing/2014/main" id="{B8565C51-DED8-F847-8F48-F9ACA76E33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39BC46-2C13-224A-A097-124071370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9BDEA0-628F-B647-B089-5F2F841C4643}" type="slidenum">
              <a:rPr lang="en-US" smtClean="0"/>
              <a:t>‹#›</a:t>
            </a:fld>
            <a:endParaRPr lang="en-US"/>
          </a:p>
        </p:txBody>
      </p:sp>
    </p:spTree>
    <p:extLst>
      <p:ext uri="{BB962C8B-B14F-4D97-AF65-F5344CB8AC3E}">
        <p14:creationId xmlns:p14="http://schemas.microsoft.com/office/powerpoint/2010/main" val="3443149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anvas.bham.ac.uk/courses/81492"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hyperlink" Target="https://vlab.oc1.aws.cs.bham.ac.u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iazza.com/bham.ac.uk/fall2025/395303953140426/hom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olsonac.github.io/textbook/intro.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3B32-5451-8B42-98BD-C2C85D50E572}"/>
              </a:ext>
            </a:extLst>
          </p:cNvPr>
          <p:cNvSpPr>
            <a:spLocks noGrp="1"/>
          </p:cNvSpPr>
          <p:nvPr>
            <p:ph type="ctrTitle"/>
          </p:nvPr>
        </p:nvSpPr>
        <p:spPr/>
        <p:txBody>
          <a:bodyPr/>
          <a:lstStyle/>
          <a:p>
            <a:r>
              <a:rPr lang="en-US" dirty="0"/>
              <a:t>Data Science – intro 2</a:t>
            </a:r>
          </a:p>
        </p:txBody>
      </p:sp>
      <p:sp>
        <p:nvSpPr>
          <p:cNvPr id="3" name="Subtitle 2">
            <a:extLst>
              <a:ext uri="{FF2B5EF4-FFF2-40B4-BE49-F238E27FC236}">
                <a16:creationId xmlns:a16="http://schemas.microsoft.com/office/drawing/2014/main" id="{BAEB3424-88BF-434F-AA31-9D9F0F6CA59A}"/>
              </a:ext>
            </a:extLst>
          </p:cNvPr>
          <p:cNvSpPr>
            <a:spLocks noGrp="1"/>
          </p:cNvSpPr>
          <p:nvPr>
            <p:ph type="subTitle" idx="1"/>
          </p:nvPr>
        </p:nvSpPr>
        <p:spPr/>
        <p:txBody>
          <a:bodyPr/>
          <a:lstStyle/>
          <a:p>
            <a:r>
              <a:rPr lang="en-US" dirty="0"/>
              <a:t>Course text, </a:t>
            </a:r>
            <a:r>
              <a:rPr lang="en-US" dirty="0" err="1"/>
              <a:t>Jupyter</a:t>
            </a:r>
            <a:r>
              <a:rPr lang="en-US" dirty="0"/>
              <a:t> Notebooks, arithmetic (the computer way), variables</a:t>
            </a:r>
          </a:p>
        </p:txBody>
      </p:sp>
    </p:spTree>
    <p:extLst>
      <p:ext uri="{BB962C8B-B14F-4D97-AF65-F5344CB8AC3E}">
        <p14:creationId xmlns:p14="http://schemas.microsoft.com/office/powerpoint/2010/main" val="164038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E060-24DA-D34E-F23C-6D5A86605F98}"/>
              </a:ext>
            </a:extLst>
          </p:cNvPr>
          <p:cNvSpPr>
            <a:spLocks noGrp="1"/>
          </p:cNvSpPr>
          <p:nvPr>
            <p:ph type="title"/>
          </p:nvPr>
        </p:nvSpPr>
        <p:spPr/>
        <p:txBody>
          <a:bodyPr/>
          <a:lstStyle/>
          <a:p>
            <a:r>
              <a:rPr lang="en-US" dirty="0"/>
              <a:t>A note about AI</a:t>
            </a:r>
          </a:p>
        </p:txBody>
      </p:sp>
      <p:sp>
        <p:nvSpPr>
          <p:cNvPr id="3" name="Content Placeholder 2">
            <a:extLst>
              <a:ext uri="{FF2B5EF4-FFF2-40B4-BE49-F238E27FC236}">
                <a16:creationId xmlns:a16="http://schemas.microsoft.com/office/drawing/2014/main" id="{71F107F0-2A0E-9215-8170-2C6CE2F7F854}"/>
              </a:ext>
            </a:extLst>
          </p:cNvPr>
          <p:cNvSpPr>
            <a:spLocks noGrp="1"/>
          </p:cNvSpPr>
          <p:nvPr>
            <p:ph idx="1"/>
          </p:nvPr>
        </p:nvSpPr>
        <p:spPr/>
        <p:txBody>
          <a:bodyPr/>
          <a:lstStyle/>
          <a:p>
            <a:r>
              <a:rPr lang="en-US" dirty="0"/>
              <a:t>I cannot determine how you use the course</a:t>
            </a:r>
          </a:p>
          <a:p>
            <a:r>
              <a:rPr lang="en-US" dirty="0"/>
              <a:t>If you want a valuable skill, you will do things yourself</a:t>
            </a:r>
          </a:p>
          <a:p>
            <a:r>
              <a:rPr lang="en-US" dirty="0"/>
              <a:t>You </a:t>
            </a:r>
            <a:r>
              <a:rPr lang="en-US" u="sng" dirty="0"/>
              <a:t>might</a:t>
            </a:r>
            <a:r>
              <a:rPr lang="en-US" dirty="0"/>
              <a:t> be able to get by by doing very little work and copying ChatGPT.  Many have tried.  Some have failed.  You won’t know until it is too late if your strategy has worked</a:t>
            </a:r>
          </a:p>
          <a:p>
            <a:r>
              <a:rPr lang="en-US" dirty="0"/>
              <a:t>If you adopt the AI-dependency route you will have a ‘skill’ that is </a:t>
            </a:r>
            <a:r>
              <a:rPr lang="en-US" b="1" i="1" u="sng" dirty="0"/>
              <a:t>guaranteed </a:t>
            </a:r>
            <a:r>
              <a:rPr lang="en-US" dirty="0"/>
              <a:t> to have ZERO value</a:t>
            </a:r>
          </a:p>
          <a:p>
            <a:r>
              <a:rPr lang="en-US" dirty="0"/>
              <a:t>Who will hire you when they can hire ChatGPT</a:t>
            </a:r>
          </a:p>
        </p:txBody>
      </p:sp>
    </p:spTree>
    <p:extLst>
      <p:ext uri="{BB962C8B-B14F-4D97-AF65-F5344CB8AC3E}">
        <p14:creationId xmlns:p14="http://schemas.microsoft.com/office/powerpoint/2010/main" val="25095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8076-DACF-7E1C-EE8D-5767A649281D}"/>
              </a:ext>
            </a:extLst>
          </p:cNvPr>
          <p:cNvSpPr>
            <a:spLocks noGrp="1"/>
          </p:cNvSpPr>
          <p:nvPr>
            <p:ph type="title"/>
          </p:nvPr>
        </p:nvSpPr>
        <p:spPr/>
        <p:txBody>
          <a:bodyPr/>
          <a:lstStyle/>
          <a:p>
            <a:r>
              <a:rPr lang="en-US" dirty="0"/>
              <a:t>A note about AI</a:t>
            </a:r>
          </a:p>
        </p:txBody>
      </p:sp>
      <p:sp>
        <p:nvSpPr>
          <p:cNvPr id="3" name="Content Placeholder 2">
            <a:extLst>
              <a:ext uri="{FF2B5EF4-FFF2-40B4-BE49-F238E27FC236}">
                <a16:creationId xmlns:a16="http://schemas.microsoft.com/office/drawing/2014/main" id="{8D33780A-19B5-C59B-2F72-CD549511E83F}"/>
              </a:ext>
            </a:extLst>
          </p:cNvPr>
          <p:cNvSpPr>
            <a:spLocks noGrp="1"/>
          </p:cNvSpPr>
          <p:nvPr>
            <p:ph idx="1"/>
          </p:nvPr>
        </p:nvSpPr>
        <p:spPr/>
        <p:txBody>
          <a:bodyPr/>
          <a:lstStyle/>
          <a:p>
            <a:r>
              <a:rPr lang="en-US" dirty="0"/>
              <a:t>There is lots of good information for programmers on the internet</a:t>
            </a:r>
          </a:p>
          <a:p>
            <a:r>
              <a:rPr lang="en-US" dirty="0" err="1"/>
              <a:t>Stackoverflow</a:t>
            </a:r>
            <a:r>
              <a:rPr lang="en-US" dirty="0"/>
              <a:t> is one site you will frequently see</a:t>
            </a:r>
          </a:p>
          <a:p>
            <a:r>
              <a:rPr lang="en-US" dirty="0"/>
              <a:t>Use these sources, but use them to learn, not to copy</a:t>
            </a:r>
          </a:p>
          <a:p>
            <a:endParaRPr lang="en-US" dirty="0"/>
          </a:p>
          <a:p>
            <a:r>
              <a:rPr lang="en-US" dirty="0"/>
              <a:t>Our assessments (e.g. projects) are much more weighted to understanding now, and less to coding.  Coding is just a basic level on the way to understanding.  We will ask you to explain code and also to explain what data mean.</a:t>
            </a:r>
          </a:p>
          <a:p>
            <a:pPr marL="0" indent="0">
              <a:buNone/>
            </a:pPr>
            <a:endParaRPr lang="en-US" dirty="0"/>
          </a:p>
        </p:txBody>
      </p:sp>
    </p:spTree>
    <p:extLst>
      <p:ext uri="{BB962C8B-B14F-4D97-AF65-F5344CB8AC3E}">
        <p14:creationId xmlns:p14="http://schemas.microsoft.com/office/powerpoint/2010/main" val="11728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0975-244F-718B-1F0D-7CDD8B058BE9}"/>
              </a:ext>
            </a:extLst>
          </p:cNvPr>
          <p:cNvSpPr>
            <a:spLocks noGrp="1"/>
          </p:cNvSpPr>
          <p:nvPr>
            <p:ph type="title"/>
          </p:nvPr>
        </p:nvSpPr>
        <p:spPr>
          <a:xfrm>
            <a:off x="545122" y="234463"/>
            <a:ext cx="10515600" cy="785446"/>
          </a:xfrm>
        </p:spPr>
        <p:txBody>
          <a:bodyPr>
            <a:normAutofit fontScale="90000"/>
          </a:bodyPr>
          <a:lstStyle/>
          <a:p>
            <a:r>
              <a:rPr lang="en-US" dirty="0"/>
              <a:t>Guide to the CANVAS page: </a:t>
            </a:r>
            <a:r>
              <a:rPr lang="en-US" dirty="0">
                <a:hlinkClick r:id="rId2"/>
              </a:rPr>
              <a:t>https://canvas.bham.ac.uk/courses/81492</a:t>
            </a:r>
            <a:endParaRPr lang="en-US" dirty="0"/>
          </a:p>
        </p:txBody>
      </p:sp>
      <p:pic>
        <p:nvPicPr>
          <p:cNvPr id="5" name="Content Placeholder 4">
            <a:extLst>
              <a:ext uri="{FF2B5EF4-FFF2-40B4-BE49-F238E27FC236}">
                <a16:creationId xmlns:a16="http://schemas.microsoft.com/office/drawing/2014/main" id="{F58E58AD-8874-DA1C-6C1A-E769DF30755F}"/>
              </a:ext>
            </a:extLst>
          </p:cNvPr>
          <p:cNvPicPr>
            <a:picLocks noGrp="1" noChangeAspect="1"/>
          </p:cNvPicPr>
          <p:nvPr>
            <p:ph idx="1"/>
          </p:nvPr>
        </p:nvPicPr>
        <p:blipFill>
          <a:blip r:embed="rId3"/>
          <a:stretch>
            <a:fillRect/>
          </a:stretch>
        </p:blipFill>
        <p:spPr>
          <a:xfrm>
            <a:off x="6131169" y="1298086"/>
            <a:ext cx="5539599" cy="3731195"/>
          </a:xfrm>
          <a:prstGeom prst="rect">
            <a:avLst/>
          </a:prstGeom>
        </p:spPr>
      </p:pic>
      <p:pic>
        <p:nvPicPr>
          <p:cNvPr id="4" name="Picture 3">
            <a:extLst>
              <a:ext uri="{FF2B5EF4-FFF2-40B4-BE49-F238E27FC236}">
                <a16:creationId xmlns:a16="http://schemas.microsoft.com/office/drawing/2014/main" id="{29FDEE46-1C38-0EC5-7B97-A7A201C3A0F5}"/>
              </a:ext>
            </a:extLst>
          </p:cNvPr>
          <p:cNvPicPr>
            <a:picLocks noChangeAspect="1"/>
          </p:cNvPicPr>
          <p:nvPr/>
        </p:nvPicPr>
        <p:blipFill>
          <a:blip r:embed="rId4"/>
          <a:stretch>
            <a:fillRect/>
          </a:stretch>
        </p:blipFill>
        <p:spPr>
          <a:xfrm>
            <a:off x="298938" y="1329914"/>
            <a:ext cx="5926015" cy="4122868"/>
          </a:xfrm>
          <a:prstGeom prst="rect">
            <a:avLst/>
          </a:prstGeom>
        </p:spPr>
      </p:pic>
      <p:pic>
        <p:nvPicPr>
          <p:cNvPr id="6" name="Picture 5">
            <a:extLst>
              <a:ext uri="{FF2B5EF4-FFF2-40B4-BE49-F238E27FC236}">
                <a16:creationId xmlns:a16="http://schemas.microsoft.com/office/drawing/2014/main" id="{8548181F-1FFE-75F4-60C4-35F236756082}"/>
              </a:ext>
            </a:extLst>
          </p:cNvPr>
          <p:cNvPicPr>
            <a:picLocks noChangeAspect="1"/>
          </p:cNvPicPr>
          <p:nvPr/>
        </p:nvPicPr>
        <p:blipFill>
          <a:blip r:embed="rId5"/>
          <a:stretch>
            <a:fillRect/>
          </a:stretch>
        </p:blipFill>
        <p:spPr>
          <a:xfrm>
            <a:off x="6348046" y="4673772"/>
            <a:ext cx="4964723" cy="2573249"/>
          </a:xfrm>
          <a:prstGeom prst="rect">
            <a:avLst/>
          </a:prstGeom>
        </p:spPr>
      </p:pic>
    </p:spTree>
    <p:extLst>
      <p:ext uri="{BB962C8B-B14F-4D97-AF65-F5344CB8AC3E}">
        <p14:creationId xmlns:p14="http://schemas.microsoft.com/office/powerpoint/2010/main" val="180093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CC84-6A54-B9C6-AB7E-77CA4768C9D0}"/>
              </a:ext>
            </a:extLst>
          </p:cNvPr>
          <p:cNvSpPr>
            <a:spLocks noGrp="1"/>
          </p:cNvSpPr>
          <p:nvPr>
            <p:ph type="title"/>
          </p:nvPr>
        </p:nvSpPr>
        <p:spPr>
          <a:xfrm>
            <a:off x="650630" y="1"/>
            <a:ext cx="10515600" cy="890954"/>
          </a:xfrm>
        </p:spPr>
        <p:txBody>
          <a:bodyPr/>
          <a:lstStyle/>
          <a:p>
            <a:r>
              <a:rPr lang="en-US" dirty="0"/>
              <a:t>Accessing </a:t>
            </a:r>
            <a:r>
              <a:rPr lang="en-US" dirty="0" err="1"/>
              <a:t>VLab</a:t>
            </a:r>
            <a:endParaRPr lang="en-US" dirty="0"/>
          </a:p>
        </p:txBody>
      </p:sp>
      <p:sp>
        <p:nvSpPr>
          <p:cNvPr id="3" name="Content Placeholder 2">
            <a:extLst>
              <a:ext uri="{FF2B5EF4-FFF2-40B4-BE49-F238E27FC236}">
                <a16:creationId xmlns:a16="http://schemas.microsoft.com/office/drawing/2014/main" id="{17314CE5-1302-462B-6C73-F9EA7B4E9BAA}"/>
              </a:ext>
            </a:extLst>
          </p:cNvPr>
          <p:cNvSpPr>
            <a:spLocks noGrp="1"/>
          </p:cNvSpPr>
          <p:nvPr>
            <p:ph idx="1"/>
          </p:nvPr>
        </p:nvSpPr>
        <p:spPr>
          <a:xfrm>
            <a:off x="826477" y="1509101"/>
            <a:ext cx="10515600" cy="5137883"/>
          </a:xfrm>
        </p:spPr>
        <p:txBody>
          <a:bodyPr>
            <a:normAutofit fontScale="85000" lnSpcReduction="20000"/>
          </a:bodyPr>
          <a:lstStyle/>
          <a:p>
            <a:r>
              <a:rPr lang="en-US" dirty="0"/>
              <a:t>You should be able to sign in to </a:t>
            </a:r>
            <a:r>
              <a:rPr lang="en-US" dirty="0" err="1"/>
              <a:t>Vlab</a:t>
            </a:r>
            <a:r>
              <a:rPr lang="en-US" dirty="0"/>
              <a:t> with your normal login.  Try it.</a:t>
            </a:r>
          </a:p>
          <a:p>
            <a:endParaRPr lang="en-US" dirty="0"/>
          </a:p>
          <a:p>
            <a:pPr lvl="1"/>
            <a:r>
              <a:rPr lang="en-US" dirty="0">
                <a:hlinkClick r:id="rId2"/>
              </a:rPr>
              <a:t>https://vlab.oc1.aws.cs.bham.ac.uk/</a:t>
            </a:r>
            <a:endParaRPr lang="en-US" dirty="0"/>
          </a:p>
          <a:p>
            <a:pPr lvl="1"/>
            <a:endParaRPr lang="en-US" dirty="0"/>
          </a:p>
          <a:p>
            <a:pPr lvl="1"/>
            <a:r>
              <a:rPr lang="en-US" dirty="0"/>
              <a:t>This gives you a ‘personal space’ to:</a:t>
            </a:r>
          </a:p>
          <a:p>
            <a:pPr lvl="2"/>
            <a:r>
              <a:rPr lang="en-US" dirty="0"/>
              <a:t>Do exercises</a:t>
            </a:r>
          </a:p>
          <a:p>
            <a:pPr lvl="2"/>
            <a:r>
              <a:rPr lang="en-US" dirty="0"/>
              <a:t>Do your homework</a:t>
            </a:r>
          </a:p>
          <a:p>
            <a:pPr lvl="2"/>
            <a:r>
              <a:rPr lang="en-US" dirty="0"/>
              <a:t>Do your projects</a:t>
            </a:r>
          </a:p>
          <a:p>
            <a:pPr lvl="2"/>
            <a:r>
              <a:rPr lang="en-US" dirty="0"/>
              <a:t>View lectures (and run examples from lecture)</a:t>
            </a:r>
          </a:p>
          <a:p>
            <a:pPr lvl="1"/>
            <a:r>
              <a:rPr lang="en-US" dirty="0"/>
              <a:t>You need to copy exercises from a course repository to your personal space in order to work on them</a:t>
            </a:r>
          </a:p>
          <a:p>
            <a:pPr lvl="1"/>
            <a:r>
              <a:rPr lang="en-US" dirty="0"/>
              <a:t>We will set that up together today.</a:t>
            </a:r>
          </a:p>
          <a:p>
            <a:pPr lvl="1"/>
            <a:endParaRPr lang="en-US" dirty="0"/>
          </a:p>
          <a:p>
            <a:r>
              <a:rPr lang="en-US" dirty="0"/>
              <a:t>If you can’t log in using your </a:t>
            </a:r>
            <a:r>
              <a:rPr lang="en-US" dirty="0" err="1"/>
              <a:t>UoB</a:t>
            </a:r>
            <a:r>
              <a:rPr lang="en-US" dirty="0"/>
              <a:t> login, don’t panic</a:t>
            </a:r>
          </a:p>
          <a:p>
            <a:pPr lvl="1"/>
            <a:r>
              <a:rPr lang="en-US" dirty="0"/>
              <a:t>There are always some people who are not on the course lists for one reason or another.</a:t>
            </a:r>
          </a:p>
          <a:p>
            <a:pPr lvl="1"/>
            <a:r>
              <a:rPr lang="en-US" dirty="0"/>
              <a:t>Let me know your email address and I will get you put on</a:t>
            </a:r>
          </a:p>
          <a:p>
            <a:pPr lvl="1"/>
            <a:r>
              <a:rPr lang="en-US" dirty="0"/>
              <a:t>You will not be falling far behind.</a:t>
            </a:r>
          </a:p>
        </p:txBody>
      </p:sp>
    </p:spTree>
    <p:extLst>
      <p:ext uri="{BB962C8B-B14F-4D97-AF65-F5344CB8AC3E}">
        <p14:creationId xmlns:p14="http://schemas.microsoft.com/office/powerpoint/2010/main" val="81509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36322E-187C-F4E4-A2D0-751B23AC8734}"/>
              </a:ext>
            </a:extLst>
          </p:cNvPr>
          <p:cNvPicPr>
            <a:picLocks noChangeAspect="1"/>
          </p:cNvPicPr>
          <p:nvPr/>
        </p:nvPicPr>
        <p:blipFill>
          <a:blip r:embed="rId2"/>
          <a:stretch>
            <a:fillRect/>
          </a:stretch>
        </p:blipFill>
        <p:spPr>
          <a:xfrm>
            <a:off x="1032468" y="1935170"/>
            <a:ext cx="7772400" cy="1650389"/>
          </a:xfrm>
          <a:prstGeom prst="rect">
            <a:avLst/>
          </a:prstGeom>
        </p:spPr>
      </p:pic>
      <p:sp>
        <p:nvSpPr>
          <p:cNvPr id="2" name="Title 1">
            <a:extLst>
              <a:ext uri="{FF2B5EF4-FFF2-40B4-BE49-F238E27FC236}">
                <a16:creationId xmlns:a16="http://schemas.microsoft.com/office/drawing/2014/main" id="{71DA868B-B2A6-088B-163F-6A526DB95DAD}"/>
              </a:ext>
            </a:extLst>
          </p:cNvPr>
          <p:cNvSpPr>
            <a:spLocks noGrp="1"/>
          </p:cNvSpPr>
          <p:nvPr>
            <p:ph type="title"/>
          </p:nvPr>
        </p:nvSpPr>
        <p:spPr>
          <a:xfrm>
            <a:off x="791308" y="400294"/>
            <a:ext cx="10404231" cy="900967"/>
          </a:xfrm>
        </p:spPr>
        <p:txBody>
          <a:bodyPr>
            <a:normAutofit fontScale="90000"/>
          </a:bodyPr>
          <a:lstStyle/>
          <a:p>
            <a:r>
              <a:rPr lang="en-US" dirty="0"/>
              <a:t>Type the link in your browser (or click on it)</a:t>
            </a:r>
            <a:br>
              <a:rPr lang="en-US" dirty="0"/>
            </a:br>
            <a:r>
              <a:rPr lang="en-US" dirty="0"/>
              <a:t>You will see something like this…</a:t>
            </a:r>
          </a:p>
        </p:txBody>
      </p:sp>
      <p:sp>
        <p:nvSpPr>
          <p:cNvPr id="6" name="TextBox 5">
            <a:extLst>
              <a:ext uri="{FF2B5EF4-FFF2-40B4-BE49-F238E27FC236}">
                <a16:creationId xmlns:a16="http://schemas.microsoft.com/office/drawing/2014/main" id="{4B4E80CF-3199-60C4-7B3C-73D7674B358D}"/>
              </a:ext>
            </a:extLst>
          </p:cNvPr>
          <p:cNvSpPr txBox="1"/>
          <p:nvPr/>
        </p:nvSpPr>
        <p:spPr>
          <a:xfrm>
            <a:off x="6694714" y="2073729"/>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FDA04933-15EF-81A4-C1BD-482A016720C5}"/>
              </a:ext>
            </a:extLst>
          </p:cNvPr>
          <p:cNvSpPr/>
          <p:nvPr/>
        </p:nvSpPr>
        <p:spPr>
          <a:xfrm>
            <a:off x="1137139" y="3247292"/>
            <a:ext cx="7450016" cy="44547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EEDEAB6-6649-D813-7015-4ED1E7FCAAA5}"/>
              </a:ext>
            </a:extLst>
          </p:cNvPr>
          <p:cNvCxnSpPr>
            <a:cxnSpLocks/>
          </p:cNvCxnSpPr>
          <p:nvPr/>
        </p:nvCxnSpPr>
        <p:spPr>
          <a:xfrm>
            <a:off x="1195754" y="2426677"/>
            <a:ext cx="128954" cy="984738"/>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8EB6EF-1B51-945C-3148-3A4EB8D28E8F}"/>
              </a:ext>
            </a:extLst>
          </p:cNvPr>
          <p:cNvSpPr txBox="1"/>
          <p:nvPr/>
        </p:nvSpPr>
        <p:spPr>
          <a:xfrm>
            <a:off x="173098" y="2009307"/>
            <a:ext cx="2375907" cy="369332"/>
          </a:xfrm>
          <a:prstGeom prst="rect">
            <a:avLst/>
          </a:prstGeom>
          <a:noFill/>
        </p:spPr>
        <p:txBody>
          <a:bodyPr wrap="none" rtlCol="0">
            <a:spAutoFit/>
          </a:bodyPr>
          <a:lstStyle/>
          <a:p>
            <a:r>
              <a:rPr lang="en-US" dirty="0">
                <a:solidFill>
                  <a:srgbClr val="C00000"/>
                </a:solidFill>
              </a:rPr>
              <a:t>Select the environment</a:t>
            </a:r>
          </a:p>
        </p:txBody>
      </p:sp>
      <p:pic>
        <p:nvPicPr>
          <p:cNvPr id="10" name="Picture 9">
            <a:extLst>
              <a:ext uri="{FF2B5EF4-FFF2-40B4-BE49-F238E27FC236}">
                <a16:creationId xmlns:a16="http://schemas.microsoft.com/office/drawing/2014/main" id="{782A57AE-602C-E834-4291-75D329497DC8}"/>
              </a:ext>
            </a:extLst>
          </p:cNvPr>
          <p:cNvPicPr>
            <a:picLocks noChangeAspect="1"/>
          </p:cNvPicPr>
          <p:nvPr/>
        </p:nvPicPr>
        <p:blipFill>
          <a:blip r:embed="rId3"/>
          <a:stretch>
            <a:fillRect/>
          </a:stretch>
        </p:blipFill>
        <p:spPr>
          <a:xfrm>
            <a:off x="2467708" y="4093790"/>
            <a:ext cx="5386596" cy="2588364"/>
          </a:xfrm>
          <a:prstGeom prst="rect">
            <a:avLst/>
          </a:prstGeom>
        </p:spPr>
      </p:pic>
      <p:sp>
        <p:nvSpPr>
          <p:cNvPr id="12" name="TextBox 11">
            <a:extLst>
              <a:ext uri="{FF2B5EF4-FFF2-40B4-BE49-F238E27FC236}">
                <a16:creationId xmlns:a16="http://schemas.microsoft.com/office/drawing/2014/main" id="{9B9A0B90-D829-170D-54FF-4A05A20F826C}"/>
              </a:ext>
            </a:extLst>
          </p:cNvPr>
          <p:cNvSpPr txBox="1"/>
          <p:nvPr/>
        </p:nvSpPr>
        <p:spPr>
          <a:xfrm>
            <a:off x="6128849" y="5575321"/>
            <a:ext cx="2286716" cy="369332"/>
          </a:xfrm>
          <a:prstGeom prst="rect">
            <a:avLst/>
          </a:prstGeom>
          <a:noFill/>
        </p:spPr>
        <p:txBody>
          <a:bodyPr wrap="none" rtlCol="0">
            <a:spAutoFit/>
          </a:bodyPr>
          <a:lstStyle/>
          <a:p>
            <a:r>
              <a:rPr lang="en-US" dirty="0">
                <a:solidFill>
                  <a:srgbClr val="C00000"/>
                </a:solidFill>
              </a:rPr>
              <a:t>click on “start session”</a:t>
            </a:r>
          </a:p>
        </p:txBody>
      </p:sp>
      <p:cxnSp>
        <p:nvCxnSpPr>
          <p:cNvPr id="19" name="Straight Arrow Connector 18">
            <a:extLst>
              <a:ext uri="{FF2B5EF4-FFF2-40B4-BE49-F238E27FC236}">
                <a16:creationId xmlns:a16="http://schemas.microsoft.com/office/drawing/2014/main" id="{B50DAF16-ABAC-7753-8047-5A3A75BF6363}"/>
              </a:ext>
            </a:extLst>
          </p:cNvPr>
          <p:cNvCxnSpPr>
            <a:cxnSpLocks/>
          </p:cNvCxnSpPr>
          <p:nvPr/>
        </p:nvCxnSpPr>
        <p:spPr>
          <a:xfrm flipH="1">
            <a:off x="5802923" y="5873262"/>
            <a:ext cx="1570893" cy="597876"/>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966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9BED-3CD6-7FFF-2638-BE27C106300A}"/>
              </a:ext>
            </a:extLst>
          </p:cNvPr>
          <p:cNvSpPr>
            <a:spLocks noGrp="1"/>
          </p:cNvSpPr>
          <p:nvPr>
            <p:ph type="title"/>
          </p:nvPr>
        </p:nvSpPr>
        <p:spPr/>
        <p:txBody>
          <a:bodyPr/>
          <a:lstStyle/>
          <a:p>
            <a:r>
              <a:rPr lang="en-US" dirty="0"/>
              <a:t>When the environment starts you will see:</a:t>
            </a:r>
          </a:p>
        </p:txBody>
      </p:sp>
      <p:pic>
        <p:nvPicPr>
          <p:cNvPr id="5" name="Content Placeholder 4">
            <a:extLst>
              <a:ext uri="{FF2B5EF4-FFF2-40B4-BE49-F238E27FC236}">
                <a16:creationId xmlns:a16="http://schemas.microsoft.com/office/drawing/2014/main" id="{89E050B7-4F7C-C434-A769-96DB8F0A22ED}"/>
              </a:ext>
            </a:extLst>
          </p:cNvPr>
          <p:cNvPicPr>
            <a:picLocks noGrp="1" noChangeAspect="1"/>
          </p:cNvPicPr>
          <p:nvPr>
            <p:ph idx="1"/>
          </p:nvPr>
        </p:nvPicPr>
        <p:blipFill>
          <a:blip r:embed="rId2"/>
          <a:stretch>
            <a:fillRect/>
          </a:stretch>
        </p:blipFill>
        <p:spPr>
          <a:xfrm>
            <a:off x="1471442" y="1638056"/>
            <a:ext cx="8727635" cy="4886368"/>
          </a:xfrm>
        </p:spPr>
      </p:pic>
      <p:sp>
        <p:nvSpPr>
          <p:cNvPr id="6" name="Rectangle 5">
            <a:extLst>
              <a:ext uri="{FF2B5EF4-FFF2-40B4-BE49-F238E27FC236}">
                <a16:creationId xmlns:a16="http://schemas.microsoft.com/office/drawing/2014/main" id="{7AA3AB83-84AE-662F-82D0-9BF1376E6105}"/>
              </a:ext>
            </a:extLst>
          </p:cNvPr>
          <p:cNvSpPr/>
          <p:nvPr/>
        </p:nvSpPr>
        <p:spPr>
          <a:xfrm>
            <a:off x="1230924" y="2121877"/>
            <a:ext cx="2379784" cy="152400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10FB8AA-E8AB-A3B6-5286-38962BA08C6A}"/>
              </a:ext>
            </a:extLst>
          </p:cNvPr>
          <p:cNvSpPr txBox="1"/>
          <p:nvPr/>
        </p:nvSpPr>
        <p:spPr>
          <a:xfrm>
            <a:off x="302479" y="4555413"/>
            <a:ext cx="2358979" cy="1200329"/>
          </a:xfrm>
          <a:prstGeom prst="rect">
            <a:avLst/>
          </a:prstGeom>
          <a:noFill/>
        </p:spPr>
        <p:txBody>
          <a:bodyPr wrap="none" rtlCol="0">
            <a:spAutoFit/>
          </a:bodyPr>
          <a:lstStyle/>
          <a:p>
            <a:r>
              <a:rPr lang="en-US" dirty="0">
                <a:solidFill>
                  <a:srgbClr val="C00000"/>
                </a:solidFill>
              </a:rPr>
              <a:t>navigate here </a:t>
            </a:r>
          </a:p>
          <a:p>
            <a:r>
              <a:rPr lang="en-US" dirty="0">
                <a:solidFill>
                  <a:srgbClr val="C00000"/>
                </a:solidFill>
              </a:rPr>
              <a:t>Look for lecture notes </a:t>
            </a:r>
          </a:p>
          <a:p>
            <a:r>
              <a:rPr lang="en-US" dirty="0">
                <a:solidFill>
                  <a:srgbClr val="C00000"/>
                </a:solidFill>
              </a:rPr>
              <a:t>and exercises in folders</a:t>
            </a:r>
          </a:p>
          <a:p>
            <a:r>
              <a:rPr lang="en-US" dirty="0">
                <a:solidFill>
                  <a:srgbClr val="C00000"/>
                </a:solidFill>
              </a:rPr>
              <a:t>that will appear here</a:t>
            </a:r>
          </a:p>
        </p:txBody>
      </p:sp>
      <p:cxnSp>
        <p:nvCxnSpPr>
          <p:cNvPr id="8" name="Straight Arrow Connector 7">
            <a:extLst>
              <a:ext uri="{FF2B5EF4-FFF2-40B4-BE49-F238E27FC236}">
                <a16:creationId xmlns:a16="http://schemas.microsoft.com/office/drawing/2014/main" id="{49D8C096-1BF5-BC4C-BD3D-A7E6C80ADF45}"/>
              </a:ext>
            </a:extLst>
          </p:cNvPr>
          <p:cNvCxnSpPr>
            <a:cxnSpLocks/>
          </p:cNvCxnSpPr>
          <p:nvPr/>
        </p:nvCxnSpPr>
        <p:spPr>
          <a:xfrm flipV="1">
            <a:off x="1805354" y="3821723"/>
            <a:ext cx="375138" cy="914401"/>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518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CCA8-7EAA-068E-BD62-1055222677E4}"/>
              </a:ext>
            </a:extLst>
          </p:cNvPr>
          <p:cNvSpPr>
            <a:spLocks noGrp="1"/>
          </p:cNvSpPr>
          <p:nvPr>
            <p:ph type="title"/>
          </p:nvPr>
        </p:nvSpPr>
        <p:spPr>
          <a:xfrm>
            <a:off x="838200" y="1"/>
            <a:ext cx="10515600" cy="715108"/>
          </a:xfrm>
        </p:spPr>
        <p:txBody>
          <a:bodyPr/>
          <a:lstStyle/>
          <a:p>
            <a:r>
              <a:rPr lang="en-US" dirty="0"/>
              <a:t>Setting up for getting exercises and notes</a:t>
            </a:r>
          </a:p>
        </p:txBody>
      </p:sp>
      <p:sp>
        <p:nvSpPr>
          <p:cNvPr id="3" name="Content Placeholder 2">
            <a:extLst>
              <a:ext uri="{FF2B5EF4-FFF2-40B4-BE49-F238E27FC236}">
                <a16:creationId xmlns:a16="http://schemas.microsoft.com/office/drawing/2014/main" id="{34BA38A2-A46B-AF07-4CC4-5CACBD04EF05}"/>
              </a:ext>
            </a:extLst>
          </p:cNvPr>
          <p:cNvSpPr>
            <a:spLocks noGrp="1"/>
          </p:cNvSpPr>
          <p:nvPr>
            <p:ph idx="1"/>
          </p:nvPr>
        </p:nvSpPr>
        <p:spPr>
          <a:xfrm>
            <a:off x="779585" y="911225"/>
            <a:ext cx="9700846" cy="1210652"/>
          </a:xfrm>
        </p:spPr>
        <p:txBody>
          <a:bodyPr>
            <a:normAutofit fontScale="92500" lnSpcReduction="20000"/>
          </a:bodyPr>
          <a:lstStyle/>
          <a:p>
            <a:r>
              <a:rPr lang="en-US" dirty="0"/>
              <a:t>We use a popular system for sharing code – ‘git’ and ‘</a:t>
            </a:r>
            <a:r>
              <a:rPr lang="en-US" dirty="0" err="1"/>
              <a:t>github</a:t>
            </a:r>
            <a:r>
              <a:rPr lang="en-US" dirty="0"/>
              <a:t>’</a:t>
            </a:r>
          </a:p>
          <a:p>
            <a:r>
              <a:rPr lang="en-US" dirty="0"/>
              <a:t>We only need to set up once</a:t>
            </a:r>
          </a:p>
          <a:p>
            <a:r>
              <a:rPr lang="en-US" dirty="0"/>
              <a:t>Start a terminal – Click on the ‘terminal’ icon</a:t>
            </a:r>
          </a:p>
        </p:txBody>
      </p:sp>
      <p:pic>
        <p:nvPicPr>
          <p:cNvPr id="4" name="Content Placeholder 4">
            <a:extLst>
              <a:ext uri="{FF2B5EF4-FFF2-40B4-BE49-F238E27FC236}">
                <a16:creationId xmlns:a16="http://schemas.microsoft.com/office/drawing/2014/main" id="{13D6EAAB-E4E7-1AA7-1C37-4457C2A0079E}"/>
              </a:ext>
            </a:extLst>
          </p:cNvPr>
          <p:cNvPicPr>
            <a:picLocks noChangeAspect="1"/>
          </p:cNvPicPr>
          <p:nvPr/>
        </p:nvPicPr>
        <p:blipFill>
          <a:blip r:embed="rId2"/>
          <a:stretch>
            <a:fillRect/>
          </a:stretch>
        </p:blipFill>
        <p:spPr>
          <a:xfrm>
            <a:off x="2344615" y="2126922"/>
            <a:ext cx="7854462" cy="4397502"/>
          </a:xfrm>
          <a:prstGeom prst="rect">
            <a:avLst/>
          </a:prstGeom>
        </p:spPr>
      </p:pic>
      <p:sp>
        <p:nvSpPr>
          <p:cNvPr id="5" name="Rectangle 4">
            <a:extLst>
              <a:ext uri="{FF2B5EF4-FFF2-40B4-BE49-F238E27FC236}">
                <a16:creationId xmlns:a16="http://schemas.microsoft.com/office/drawing/2014/main" id="{58A603D8-8A0B-580E-F948-38050DCA1EED}"/>
              </a:ext>
            </a:extLst>
          </p:cNvPr>
          <p:cNvSpPr/>
          <p:nvPr/>
        </p:nvSpPr>
        <p:spPr>
          <a:xfrm>
            <a:off x="4724401" y="4419600"/>
            <a:ext cx="1090245" cy="1101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41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BA4A-889A-1FC7-2C0B-DB6D14DC4867}"/>
              </a:ext>
            </a:extLst>
          </p:cNvPr>
          <p:cNvSpPr>
            <a:spLocks noGrp="1"/>
          </p:cNvSpPr>
          <p:nvPr>
            <p:ph type="title"/>
          </p:nvPr>
        </p:nvSpPr>
        <p:spPr/>
        <p:txBody>
          <a:bodyPr>
            <a:normAutofit fontScale="90000"/>
          </a:bodyPr>
          <a:lstStyle/>
          <a:p>
            <a:r>
              <a:rPr lang="en-US" dirty="0"/>
              <a:t>Type the ‘git clone’ command to connect to the ‘repository’ where files are stored on the cloud</a:t>
            </a:r>
          </a:p>
        </p:txBody>
      </p:sp>
      <p:sp>
        <p:nvSpPr>
          <p:cNvPr id="3" name="Content Placeholder 2">
            <a:extLst>
              <a:ext uri="{FF2B5EF4-FFF2-40B4-BE49-F238E27FC236}">
                <a16:creationId xmlns:a16="http://schemas.microsoft.com/office/drawing/2014/main" id="{496ADB06-C3E3-AAFA-6EC0-1D7B0CF5565F}"/>
              </a:ext>
            </a:extLst>
          </p:cNvPr>
          <p:cNvSpPr>
            <a:spLocks noGrp="1"/>
          </p:cNvSpPr>
          <p:nvPr>
            <p:ph idx="1"/>
          </p:nvPr>
        </p:nvSpPr>
        <p:spPr>
          <a:xfrm>
            <a:off x="838200" y="1825625"/>
            <a:ext cx="11177954" cy="1023083"/>
          </a:xfrm>
        </p:spPr>
        <p:txBody>
          <a:bodyPr/>
          <a:lstStyle/>
          <a:p>
            <a:r>
              <a:rPr lang="en-US" dirty="0"/>
              <a:t>Copy the command below and paste into your terminal</a:t>
            </a:r>
          </a:p>
          <a:p>
            <a:pPr marL="0" indent="0">
              <a:buNone/>
            </a:pPr>
            <a:r>
              <a:rPr lang="en-US" sz="2000" dirty="0"/>
              <a:t>git clone https://github.com/olsonac/Data_science_for_brain_and_behaviour25-26.git</a:t>
            </a:r>
          </a:p>
        </p:txBody>
      </p:sp>
      <p:pic>
        <p:nvPicPr>
          <p:cNvPr id="7" name="Picture 6">
            <a:extLst>
              <a:ext uri="{FF2B5EF4-FFF2-40B4-BE49-F238E27FC236}">
                <a16:creationId xmlns:a16="http://schemas.microsoft.com/office/drawing/2014/main" id="{C4BE28B4-7386-EC24-30BF-7E45D5E92495}"/>
              </a:ext>
            </a:extLst>
          </p:cNvPr>
          <p:cNvPicPr>
            <a:picLocks noChangeAspect="1"/>
          </p:cNvPicPr>
          <p:nvPr/>
        </p:nvPicPr>
        <p:blipFill>
          <a:blip r:embed="rId2"/>
          <a:stretch>
            <a:fillRect/>
          </a:stretch>
        </p:blipFill>
        <p:spPr>
          <a:xfrm>
            <a:off x="597877" y="2922558"/>
            <a:ext cx="11050092" cy="2915533"/>
          </a:xfrm>
          <a:prstGeom prst="rect">
            <a:avLst/>
          </a:prstGeom>
        </p:spPr>
      </p:pic>
    </p:spTree>
    <p:extLst>
      <p:ext uri="{BB962C8B-B14F-4D97-AF65-F5344CB8AC3E}">
        <p14:creationId xmlns:p14="http://schemas.microsoft.com/office/powerpoint/2010/main" val="2726568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0D97C-9F02-AE67-3662-EE6492C69B96}"/>
              </a:ext>
            </a:extLst>
          </p:cNvPr>
          <p:cNvSpPr>
            <a:spLocks noGrp="1"/>
          </p:cNvSpPr>
          <p:nvPr>
            <p:ph type="title"/>
          </p:nvPr>
        </p:nvSpPr>
        <p:spPr/>
        <p:txBody>
          <a:bodyPr/>
          <a:lstStyle/>
          <a:p>
            <a:r>
              <a:rPr lang="en-US" dirty="0"/>
              <a:t>The result should match this:</a:t>
            </a:r>
          </a:p>
        </p:txBody>
      </p:sp>
      <p:pic>
        <p:nvPicPr>
          <p:cNvPr id="5" name="Content Placeholder 4">
            <a:extLst>
              <a:ext uri="{FF2B5EF4-FFF2-40B4-BE49-F238E27FC236}">
                <a16:creationId xmlns:a16="http://schemas.microsoft.com/office/drawing/2014/main" id="{E2DA43AC-25C0-CB16-55EE-F62AF52B5485}"/>
              </a:ext>
            </a:extLst>
          </p:cNvPr>
          <p:cNvPicPr>
            <a:picLocks noGrp="1" noChangeAspect="1"/>
          </p:cNvPicPr>
          <p:nvPr>
            <p:ph idx="1"/>
          </p:nvPr>
        </p:nvPicPr>
        <p:blipFill>
          <a:blip r:embed="rId2"/>
          <a:stretch>
            <a:fillRect/>
          </a:stretch>
        </p:blipFill>
        <p:spPr>
          <a:xfrm>
            <a:off x="427892" y="2074779"/>
            <a:ext cx="10515600" cy="2774508"/>
          </a:xfrm>
        </p:spPr>
      </p:pic>
      <p:sp>
        <p:nvSpPr>
          <p:cNvPr id="6" name="Rectangle 5">
            <a:extLst>
              <a:ext uri="{FF2B5EF4-FFF2-40B4-BE49-F238E27FC236}">
                <a16:creationId xmlns:a16="http://schemas.microsoft.com/office/drawing/2014/main" id="{A1DC32E3-D226-7828-4BAB-AB75E3F7737A}"/>
              </a:ext>
            </a:extLst>
          </p:cNvPr>
          <p:cNvSpPr/>
          <p:nvPr/>
        </p:nvSpPr>
        <p:spPr>
          <a:xfrm>
            <a:off x="656493" y="4232032"/>
            <a:ext cx="2684584" cy="37513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7B2229-6847-726A-1DB3-84A3260C4648}"/>
              </a:ext>
            </a:extLst>
          </p:cNvPr>
          <p:cNvSpPr txBox="1"/>
          <p:nvPr/>
        </p:nvSpPr>
        <p:spPr>
          <a:xfrm>
            <a:off x="2731477" y="5169877"/>
            <a:ext cx="4618892" cy="923330"/>
          </a:xfrm>
          <a:prstGeom prst="rect">
            <a:avLst/>
          </a:prstGeom>
          <a:noFill/>
        </p:spPr>
        <p:txBody>
          <a:bodyPr wrap="square" rtlCol="0">
            <a:spAutoFit/>
          </a:bodyPr>
          <a:lstStyle/>
          <a:p>
            <a:r>
              <a:rPr lang="en-US" dirty="0"/>
              <a:t>Notice that you now have a folder for the course.  This is where exercises and lecture notes will appear</a:t>
            </a:r>
          </a:p>
        </p:txBody>
      </p:sp>
    </p:spTree>
    <p:extLst>
      <p:ext uri="{BB962C8B-B14F-4D97-AF65-F5344CB8AC3E}">
        <p14:creationId xmlns:p14="http://schemas.microsoft.com/office/powerpoint/2010/main" val="1990903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6535-33E5-5CD4-012F-B9D20E504A41}"/>
              </a:ext>
            </a:extLst>
          </p:cNvPr>
          <p:cNvSpPr>
            <a:spLocks noGrp="1"/>
          </p:cNvSpPr>
          <p:nvPr>
            <p:ph type="title"/>
          </p:nvPr>
        </p:nvSpPr>
        <p:spPr/>
        <p:txBody>
          <a:bodyPr/>
          <a:lstStyle/>
          <a:p>
            <a:r>
              <a:rPr lang="en-US" dirty="0"/>
              <a:t>We only do that setup step once – from now on, each week…</a:t>
            </a:r>
          </a:p>
        </p:txBody>
      </p:sp>
      <p:sp>
        <p:nvSpPr>
          <p:cNvPr id="3" name="Content Placeholder 2">
            <a:extLst>
              <a:ext uri="{FF2B5EF4-FFF2-40B4-BE49-F238E27FC236}">
                <a16:creationId xmlns:a16="http://schemas.microsoft.com/office/drawing/2014/main" id="{7C296436-A32F-4004-162F-E3F4FE77A896}"/>
              </a:ext>
            </a:extLst>
          </p:cNvPr>
          <p:cNvSpPr>
            <a:spLocks noGrp="1"/>
          </p:cNvSpPr>
          <p:nvPr>
            <p:ph idx="1"/>
          </p:nvPr>
        </p:nvSpPr>
        <p:spPr>
          <a:xfrm>
            <a:off x="838200" y="1825625"/>
            <a:ext cx="10515600" cy="2171944"/>
          </a:xfrm>
        </p:spPr>
        <p:txBody>
          <a:bodyPr/>
          <a:lstStyle/>
          <a:p>
            <a:r>
              <a:rPr lang="en-US" dirty="0"/>
              <a:t>Start a terminal</a:t>
            </a:r>
          </a:p>
          <a:p>
            <a:r>
              <a:rPr lang="en-US" dirty="0"/>
              <a:t>type ‘git pull’</a:t>
            </a:r>
          </a:p>
          <a:p>
            <a:r>
              <a:rPr lang="en-US" dirty="0"/>
              <a:t>new material will be added to your course folders</a:t>
            </a:r>
          </a:p>
          <a:p>
            <a:r>
              <a:rPr lang="en-US" dirty="0"/>
              <a:t>e.g. </a:t>
            </a:r>
          </a:p>
        </p:txBody>
      </p:sp>
      <p:pic>
        <p:nvPicPr>
          <p:cNvPr id="5" name="Picture 4">
            <a:extLst>
              <a:ext uri="{FF2B5EF4-FFF2-40B4-BE49-F238E27FC236}">
                <a16:creationId xmlns:a16="http://schemas.microsoft.com/office/drawing/2014/main" id="{5D8B0028-00B7-13F0-D6CB-2C0AE28B6CBC}"/>
              </a:ext>
            </a:extLst>
          </p:cNvPr>
          <p:cNvPicPr>
            <a:picLocks noChangeAspect="1"/>
          </p:cNvPicPr>
          <p:nvPr/>
        </p:nvPicPr>
        <p:blipFill>
          <a:blip r:embed="rId2"/>
          <a:stretch>
            <a:fillRect/>
          </a:stretch>
        </p:blipFill>
        <p:spPr>
          <a:xfrm>
            <a:off x="2286000" y="3617954"/>
            <a:ext cx="7772400" cy="2643840"/>
          </a:xfrm>
          <a:prstGeom prst="rect">
            <a:avLst/>
          </a:prstGeom>
        </p:spPr>
      </p:pic>
    </p:spTree>
    <p:extLst>
      <p:ext uri="{BB962C8B-B14F-4D97-AF65-F5344CB8AC3E}">
        <p14:creationId xmlns:p14="http://schemas.microsoft.com/office/powerpoint/2010/main" val="2663031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2F80-3FCC-81E3-3B74-82EEE86169F2}"/>
              </a:ext>
            </a:extLst>
          </p:cNvPr>
          <p:cNvSpPr>
            <a:spLocks noGrp="1"/>
          </p:cNvSpPr>
          <p:nvPr>
            <p:ph type="title"/>
          </p:nvPr>
        </p:nvSpPr>
        <p:spPr/>
        <p:txBody>
          <a:bodyPr/>
          <a:lstStyle/>
          <a:p>
            <a:r>
              <a:rPr lang="en-US" dirty="0"/>
              <a:t>Course TAs</a:t>
            </a:r>
          </a:p>
        </p:txBody>
      </p:sp>
      <p:sp>
        <p:nvSpPr>
          <p:cNvPr id="3" name="Content Placeholder 2">
            <a:extLst>
              <a:ext uri="{FF2B5EF4-FFF2-40B4-BE49-F238E27FC236}">
                <a16:creationId xmlns:a16="http://schemas.microsoft.com/office/drawing/2014/main" id="{228BA2D5-EC45-C5FA-D741-9EC28E8D4C07}"/>
              </a:ext>
            </a:extLst>
          </p:cNvPr>
          <p:cNvSpPr>
            <a:spLocks noGrp="1"/>
          </p:cNvSpPr>
          <p:nvPr>
            <p:ph idx="1"/>
          </p:nvPr>
        </p:nvSpPr>
        <p:spPr/>
        <p:txBody>
          <a:bodyPr/>
          <a:lstStyle/>
          <a:p>
            <a:r>
              <a:rPr lang="en-US" dirty="0"/>
              <a:t>Arpan Nayak</a:t>
            </a:r>
          </a:p>
          <a:p>
            <a:r>
              <a:rPr lang="en-US" dirty="0"/>
              <a:t>Thomas Roberts</a:t>
            </a:r>
          </a:p>
          <a:p>
            <a:r>
              <a:rPr lang="en-US" dirty="0"/>
              <a:t>Poppy Aves</a:t>
            </a:r>
          </a:p>
        </p:txBody>
      </p:sp>
      <p:sp>
        <p:nvSpPr>
          <p:cNvPr id="5" name="TextBox 4">
            <a:extLst>
              <a:ext uri="{FF2B5EF4-FFF2-40B4-BE49-F238E27FC236}">
                <a16:creationId xmlns:a16="http://schemas.microsoft.com/office/drawing/2014/main" id="{E9E9A52A-49D7-D51A-6CDA-F015B9E48D02}"/>
              </a:ext>
            </a:extLst>
          </p:cNvPr>
          <p:cNvSpPr txBox="1"/>
          <p:nvPr/>
        </p:nvSpPr>
        <p:spPr>
          <a:xfrm>
            <a:off x="3048000" y="3244334"/>
            <a:ext cx="6096000"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49745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8F51-1848-A64C-AD99-9C598EAA7B43}"/>
              </a:ext>
            </a:extLst>
          </p:cNvPr>
          <p:cNvSpPr>
            <a:spLocks noGrp="1"/>
          </p:cNvSpPr>
          <p:nvPr>
            <p:ph type="title"/>
          </p:nvPr>
        </p:nvSpPr>
        <p:spPr/>
        <p:txBody>
          <a:bodyPr/>
          <a:lstStyle/>
          <a:p>
            <a:r>
              <a:rPr lang="en-US" dirty="0"/>
              <a:t>Our tools: Do I need to install python on my own machine? </a:t>
            </a:r>
            <a:r>
              <a:rPr lang="en-US" dirty="0" err="1"/>
              <a:t>Jupyter</a:t>
            </a:r>
            <a:r>
              <a:rPr lang="en-US" dirty="0"/>
              <a:t> notebooks?</a:t>
            </a:r>
          </a:p>
        </p:txBody>
      </p:sp>
      <p:sp>
        <p:nvSpPr>
          <p:cNvPr id="3" name="Content Placeholder 2">
            <a:extLst>
              <a:ext uri="{FF2B5EF4-FFF2-40B4-BE49-F238E27FC236}">
                <a16:creationId xmlns:a16="http://schemas.microsoft.com/office/drawing/2014/main" id="{5691AA42-6EC1-6E44-B5E2-CF14C77B0334}"/>
              </a:ext>
            </a:extLst>
          </p:cNvPr>
          <p:cNvSpPr>
            <a:spLocks noGrp="1"/>
          </p:cNvSpPr>
          <p:nvPr>
            <p:ph idx="1"/>
          </p:nvPr>
        </p:nvSpPr>
        <p:spPr/>
        <p:txBody>
          <a:bodyPr/>
          <a:lstStyle/>
          <a:p>
            <a:r>
              <a:rPr lang="en-US" dirty="0"/>
              <a:t>Most of our work is done through </a:t>
            </a:r>
            <a:r>
              <a:rPr lang="en-US" dirty="0" err="1"/>
              <a:t>vlab</a:t>
            </a:r>
            <a:r>
              <a:rPr lang="en-US" dirty="0"/>
              <a:t>.</a:t>
            </a:r>
          </a:p>
          <a:p>
            <a:r>
              <a:rPr lang="en-US" dirty="0"/>
              <a:t>Still, you might want to have a local copy of python and </a:t>
            </a:r>
            <a:r>
              <a:rPr lang="en-US" dirty="0" err="1"/>
              <a:t>jupyter</a:t>
            </a:r>
            <a:r>
              <a:rPr lang="en-US" dirty="0"/>
              <a:t> notebooks (e.g. for working offline)</a:t>
            </a:r>
          </a:p>
          <a:p>
            <a:r>
              <a:rPr lang="en-US" dirty="0"/>
              <a:t>If you are interested I can help with that – contact me</a:t>
            </a:r>
          </a:p>
          <a:p>
            <a:pPr marL="0" indent="0">
              <a:buNone/>
            </a:pPr>
            <a:endParaRPr lang="en-US" dirty="0"/>
          </a:p>
        </p:txBody>
      </p:sp>
    </p:spTree>
    <p:extLst>
      <p:ext uri="{BB962C8B-B14F-4D97-AF65-F5344CB8AC3E}">
        <p14:creationId xmlns:p14="http://schemas.microsoft.com/office/powerpoint/2010/main" val="111455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4221-5FD0-AB42-B36A-BEDE7FABD877}"/>
              </a:ext>
            </a:extLst>
          </p:cNvPr>
          <p:cNvSpPr>
            <a:spLocks noGrp="1"/>
          </p:cNvSpPr>
          <p:nvPr>
            <p:ph type="title"/>
          </p:nvPr>
        </p:nvSpPr>
        <p:spPr/>
        <p:txBody>
          <a:bodyPr/>
          <a:lstStyle/>
          <a:p>
            <a:r>
              <a:rPr lang="en-US" dirty="0" err="1"/>
              <a:t>Jupyter</a:t>
            </a:r>
            <a:r>
              <a:rPr lang="en-US" dirty="0"/>
              <a:t> notebook – how does it work?</a:t>
            </a:r>
          </a:p>
        </p:txBody>
      </p:sp>
      <p:sp>
        <p:nvSpPr>
          <p:cNvPr id="3" name="Content Placeholder 2">
            <a:extLst>
              <a:ext uri="{FF2B5EF4-FFF2-40B4-BE49-F238E27FC236}">
                <a16:creationId xmlns:a16="http://schemas.microsoft.com/office/drawing/2014/main" id="{55896236-1BD8-544F-A113-8668D79D40C6}"/>
              </a:ext>
            </a:extLst>
          </p:cNvPr>
          <p:cNvSpPr>
            <a:spLocks noGrp="1"/>
          </p:cNvSpPr>
          <p:nvPr>
            <p:ph idx="1"/>
          </p:nvPr>
        </p:nvSpPr>
        <p:spPr/>
        <p:txBody>
          <a:bodyPr/>
          <a:lstStyle/>
          <a:p>
            <a:r>
              <a:rPr lang="en-US" dirty="0" err="1"/>
              <a:t>VLab</a:t>
            </a:r>
            <a:r>
              <a:rPr lang="en-US" dirty="0"/>
              <a:t> is run through a web browser on your computer</a:t>
            </a:r>
          </a:p>
          <a:p>
            <a:r>
              <a:rPr lang="en-US" dirty="0"/>
              <a:t>When you run a cell, it doesn’t do the computation on your machine.</a:t>
            </a:r>
          </a:p>
          <a:p>
            <a:r>
              <a:rPr lang="en-US" dirty="0"/>
              <a:t>When you click on “run” or &lt;</a:t>
            </a:r>
            <a:r>
              <a:rPr lang="en-US" dirty="0" err="1"/>
              <a:t>cmd</a:t>
            </a:r>
            <a:r>
              <a:rPr lang="en-US" dirty="0"/>
              <a:t>&gt;&lt;enter&gt;</a:t>
            </a:r>
          </a:p>
          <a:p>
            <a:pPr lvl="1"/>
            <a:r>
              <a:rPr lang="en-US" dirty="0"/>
              <a:t>The browser sends the text you have typed in to the </a:t>
            </a:r>
            <a:r>
              <a:rPr lang="en-US" dirty="0" err="1"/>
              <a:t>vlab</a:t>
            </a:r>
            <a:r>
              <a:rPr lang="en-US" dirty="0"/>
              <a:t> machine somewhere in the </a:t>
            </a:r>
            <a:r>
              <a:rPr lang="en-US" dirty="0" err="1"/>
              <a:t>networld</a:t>
            </a:r>
            <a:r>
              <a:rPr lang="en-US" dirty="0"/>
              <a:t> (maybe California).  The </a:t>
            </a:r>
            <a:r>
              <a:rPr lang="en-US" dirty="0" err="1"/>
              <a:t>vlad</a:t>
            </a:r>
            <a:r>
              <a:rPr lang="en-US" dirty="0"/>
              <a:t> machine is running your “kernel”.</a:t>
            </a:r>
          </a:p>
          <a:p>
            <a:pPr lvl="1"/>
            <a:r>
              <a:rPr lang="en-US" dirty="0"/>
              <a:t>The “kernel” is what executes your commands</a:t>
            </a:r>
          </a:p>
          <a:p>
            <a:pPr lvl="1"/>
            <a:r>
              <a:rPr lang="en-US" dirty="0"/>
              <a:t>the kernel does the arithmetic and sends back the answer</a:t>
            </a:r>
          </a:p>
          <a:p>
            <a:pPr lvl="1"/>
            <a:r>
              <a:rPr lang="en-US" dirty="0"/>
              <a:t>The answer comes over the web to your browser.  </a:t>
            </a:r>
          </a:p>
          <a:p>
            <a:pPr lvl="1"/>
            <a:r>
              <a:rPr lang="en-US" dirty="0"/>
              <a:t>Your browser gets the message and shows it to you</a:t>
            </a:r>
          </a:p>
        </p:txBody>
      </p:sp>
      <p:pic>
        <p:nvPicPr>
          <p:cNvPr id="6" name="Picture 5">
            <a:extLst>
              <a:ext uri="{FF2B5EF4-FFF2-40B4-BE49-F238E27FC236}">
                <a16:creationId xmlns:a16="http://schemas.microsoft.com/office/drawing/2014/main" id="{4B4110A0-EB9A-9490-C981-89E24CC4EC09}"/>
              </a:ext>
            </a:extLst>
          </p:cNvPr>
          <p:cNvPicPr>
            <a:picLocks noChangeAspect="1"/>
          </p:cNvPicPr>
          <p:nvPr/>
        </p:nvPicPr>
        <p:blipFill>
          <a:blip r:embed="rId2"/>
          <a:stretch>
            <a:fillRect/>
          </a:stretch>
        </p:blipFill>
        <p:spPr>
          <a:xfrm>
            <a:off x="9091247" y="5209321"/>
            <a:ext cx="2400300" cy="1587500"/>
          </a:xfrm>
          <a:prstGeom prst="rect">
            <a:avLst/>
          </a:prstGeom>
        </p:spPr>
      </p:pic>
    </p:spTree>
    <p:extLst>
      <p:ext uri="{BB962C8B-B14F-4D97-AF65-F5344CB8AC3E}">
        <p14:creationId xmlns:p14="http://schemas.microsoft.com/office/powerpoint/2010/main" val="77099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EB4C-408A-9346-A11F-BD786CBBE288}"/>
              </a:ext>
            </a:extLst>
          </p:cNvPr>
          <p:cNvSpPr>
            <a:spLocks noGrp="1"/>
          </p:cNvSpPr>
          <p:nvPr>
            <p:ph type="title"/>
          </p:nvPr>
        </p:nvSpPr>
        <p:spPr/>
        <p:txBody>
          <a:bodyPr/>
          <a:lstStyle/>
          <a:p>
            <a:r>
              <a:rPr lang="en-US" dirty="0"/>
              <a:t>Why do I need to know that?</a:t>
            </a:r>
          </a:p>
        </p:txBody>
      </p:sp>
      <p:sp>
        <p:nvSpPr>
          <p:cNvPr id="3" name="Content Placeholder 2">
            <a:extLst>
              <a:ext uri="{FF2B5EF4-FFF2-40B4-BE49-F238E27FC236}">
                <a16:creationId xmlns:a16="http://schemas.microsoft.com/office/drawing/2014/main" id="{A0E68C57-3DE7-9744-8E3B-8FCFFA2BACFD}"/>
              </a:ext>
            </a:extLst>
          </p:cNvPr>
          <p:cNvSpPr>
            <a:spLocks noGrp="1"/>
          </p:cNvSpPr>
          <p:nvPr>
            <p:ph idx="1"/>
          </p:nvPr>
        </p:nvSpPr>
        <p:spPr/>
        <p:txBody>
          <a:bodyPr/>
          <a:lstStyle/>
          <a:p>
            <a:r>
              <a:rPr lang="en-US" dirty="0"/>
              <a:t>Two reasons</a:t>
            </a:r>
          </a:p>
          <a:p>
            <a:r>
              <a:rPr lang="en-US" dirty="0"/>
              <a:t>1) </a:t>
            </a:r>
            <a:r>
              <a:rPr lang="en-US" dirty="0" err="1"/>
              <a:t>VLab</a:t>
            </a:r>
            <a:r>
              <a:rPr lang="en-US" dirty="0"/>
              <a:t> doesn’t work without a web connection</a:t>
            </a:r>
          </a:p>
          <a:p>
            <a:pPr lvl="1"/>
            <a:r>
              <a:rPr lang="en-US" dirty="0"/>
              <a:t>That may have been obvious already</a:t>
            </a:r>
          </a:p>
          <a:p>
            <a:pPr lvl="1"/>
            <a:endParaRPr lang="en-US" dirty="0"/>
          </a:p>
          <a:p>
            <a:r>
              <a:rPr lang="en-US" dirty="0"/>
              <a:t>2) There are two processes looking after you.  </a:t>
            </a:r>
          </a:p>
          <a:p>
            <a:pPr lvl="1"/>
            <a:r>
              <a:rPr lang="en-US" dirty="0"/>
              <a:t>One on your machine (your web browser).</a:t>
            </a:r>
          </a:p>
          <a:p>
            <a:pPr lvl="1"/>
            <a:r>
              <a:rPr lang="en-US" dirty="0"/>
              <a:t>One out in the cloud where your kernel is running</a:t>
            </a:r>
          </a:p>
          <a:p>
            <a:pPr marL="0" indent="0">
              <a:buNone/>
            </a:pPr>
            <a:endParaRPr lang="en-US" dirty="0"/>
          </a:p>
        </p:txBody>
      </p:sp>
    </p:spTree>
    <p:extLst>
      <p:ext uri="{BB962C8B-B14F-4D97-AF65-F5344CB8AC3E}">
        <p14:creationId xmlns:p14="http://schemas.microsoft.com/office/powerpoint/2010/main" val="2213918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5303-1F32-D5A6-9A6A-646A2C714ABF}"/>
              </a:ext>
            </a:extLst>
          </p:cNvPr>
          <p:cNvSpPr>
            <a:spLocks noGrp="1"/>
          </p:cNvSpPr>
          <p:nvPr>
            <p:ph type="title"/>
          </p:nvPr>
        </p:nvSpPr>
        <p:spPr/>
        <p:txBody>
          <a:bodyPr/>
          <a:lstStyle/>
          <a:p>
            <a:r>
              <a:rPr lang="en-US" dirty="0"/>
              <a:t>Your first exercise: Dracula</a:t>
            </a:r>
          </a:p>
        </p:txBody>
      </p:sp>
      <p:sp>
        <p:nvSpPr>
          <p:cNvPr id="3" name="Content Placeholder 2">
            <a:extLst>
              <a:ext uri="{FF2B5EF4-FFF2-40B4-BE49-F238E27FC236}">
                <a16:creationId xmlns:a16="http://schemas.microsoft.com/office/drawing/2014/main" id="{54F3BB63-7C27-67D1-E468-27D65DA97A89}"/>
              </a:ext>
            </a:extLst>
          </p:cNvPr>
          <p:cNvSpPr>
            <a:spLocks noGrp="1"/>
          </p:cNvSpPr>
          <p:nvPr>
            <p:ph idx="1"/>
          </p:nvPr>
        </p:nvSpPr>
        <p:spPr>
          <a:xfrm>
            <a:off x="838200" y="1825625"/>
            <a:ext cx="5339862" cy="4351338"/>
          </a:xfrm>
        </p:spPr>
        <p:txBody>
          <a:bodyPr/>
          <a:lstStyle/>
          <a:p>
            <a:r>
              <a:rPr lang="en-US" dirty="0"/>
              <a:t>Click on the Data_science_for_brain_and_behaviour_25-26 folder</a:t>
            </a:r>
          </a:p>
          <a:p>
            <a:r>
              <a:rPr lang="en-US" dirty="0"/>
              <a:t>Click on the exercises folder underneath this</a:t>
            </a:r>
          </a:p>
        </p:txBody>
      </p:sp>
      <p:pic>
        <p:nvPicPr>
          <p:cNvPr id="5" name="Picture 4" descr="A screenshot of a computer&#10;&#10;AI-generated content may be incorrect.">
            <a:extLst>
              <a:ext uri="{FF2B5EF4-FFF2-40B4-BE49-F238E27FC236}">
                <a16:creationId xmlns:a16="http://schemas.microsoft.com/office/drawing/2014/main" id="{17C9317B-B2BC-64F0-043C-9621B7D30864}"/>
              </a:ext>
            </a:extLst>
          </p:cNvPr>
          <p:cNvPicPr>
            <a:picLocks noChangeAspect="1"/>
          </p:cNvPicPr>
          <p:nvPr/>
        </p:nvPicPr>
        <p:blipFill>
          <a:blip r:embed="rId2"/>
          <a:stretch>
            <a:fillRect/>
          </a:stretch>
        </p:blipFill>
        <p:spPr>
          <a:xfrm>
            <a:off x="6869722" y="1586792"/>
            <a:ext cx="5467651" cy="5271208"/>
          </a:xfrm>
          <a:prstGeom prst="rect">
            <a:avLst/>
          </a:prstGeom>
        </p:spPr>
      </p:pic>
      <p:sp>
        <p:nvSpPr>
          <p:cNvPr id="6" name="Rectangle 5">
            <a:extLst>
              <a:ext uri="{FF2B5EF4-FFF2-40B4-BE49-F238E27FC236}">
                <a16:creationId xmlns:a16="http://schemas.microsoft.com/office/drawing/2014/main" id="{D351E810-3F3C-BA41-C7C0-E58497EF0D5E}"/>
              </a:ext>
            </a:extLst>
          </p:cNvPr>
          <p:cNvSpPr/>
          <p:nvPr/>
        </p:nvSpPr>
        <p:spPr>
          <a:xfrm>
            <a:off x="6702669" y="2837404"/>
            <a:ext cx="2710961" cy="5153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01CFE27-0881-B59D-3D46-F58C938DBC5A}"/>
              </a:ext>
            </a:extLst>
          </p:cNvPr>
          <p:cNvSpPr/>
          <p:nvPr/>
        </p:nvSpPr>
        <p:spPr>
          <a:xfrm>
            <a:off x="6901961" y="3529066"/>
            <a:ext cx="2312377" cy="28093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693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3082-5543-37B1-6203-ABBDE3602B90}"/>
              </a:ext>
            </a:extLst>
          </p:cNvPr>
          <p:cNvSpPr>
            <a:spLocks noGrp="1"/>
          </p:cNvSpPr>
          <p:nvPr>
            <p:ph type="title"/>
          </p:nvPr>
        </p:nvSpPr>
        <p:spPr/>
        <p:txBody>
          <a:bodyPr/>
          <a:lstStyle/>
          <a:p>
            <a:r>
              <a:rPr lang="en-US" dirty="0"/>
              <a:t>click on the ‘Dracula’ folder</a:t>
            </a:r>
          </a:p>
        </p:txBody>
      </p:sp>
      <p:sp>
        <p:nvSpPr>
          <p:cNvPr id="3" name="Content Placeholder 2">
            <a:extLst>
              <a:ext uri="{FF2B5EF4-FFF2-40B4-BE49-F238E27FC236}">
                <a16:creationId xmlns:a16="http://schemas.microsoft.com/office/drawing/2014/main" id="{BDD54916-B9F3-5560-B410-262526C7D3CB}"/>
              </a:ext>
            </a:extLst>
          </p:cNvPr>
          <p:cNvSpPr>
            <a:spLocks noGrp="1"/>
          </p:cNvSpPr>
          <p:nvPr>
            <p:ph idx="1"/>
          </p:nvPr>
        </p:nvSpPr>
        <p:spPr>
          <a:xfrm>
            <a:off x="838200" y="1825625"/>
            <a:ext cx="2702169" cy="3977298"/>
          </a:xfrm>
        </p:spPr>
        <p:txBody>
          <a:bodyPr/>
          <a:lstStyle/>
          <a:p>
            <a:r>
              <a:rPr lang="en-US" dirty="0"/>
              <a:t>Dracula is our first exercise</a:t>
            </a:r>
          </a:p>
        </p:txBody>
      </p:sp>
      <p:pic>
        <p:nvPicPr>
          <p:cNvPr id="7" name="Picture 6" descr="A screenshot of a computer&#10;&#10;AI-generated content may be incorrect.">
            <a:extLst>
              <a:ext uri="{FF2B5EF4-FFF2-40B4-BE49-F238E27FC236}">
                <a16:creationId xmlns:a16="http://schemas.microsoft.com/office/drawing/2014/main" id="{3DC1FAA2-A905-30E2-B481-25070D977578}"/>
              </a:ext>
            </a:extLst>
          </p:cNvPr>
          <p:cNvPicPr>
            <a:picLocks noChangeAspect="1"/>
          </p:cNvPicPr>
          <p:nvPr/>
        </p:nvPicPr>
        <p:blipFill>
          <a:blip r:embed="rId2"/>
          <a:stretch>
            <a:fillRect/>
          </a:stretch>
        </p:blipFill>
        <p:spPr>
          <a:xfrm>
            <a:off x="4179765" y="1366715"/>
            <a:ext cx="3949700" cy="5156200"/>
          </a:xfrm>
          <a:prstGeom prst="rect">
            <a:avLst/>
          </a:prstGeom>
        </p:spPr>
      </p:pic>
      <p:sp>
        <p:nvSpPr>
          <p:cNvPr id="8" name="Rectangle 7">
            <a:extLst>
              <a:ext uri="{FF2B5EF4-FFF2-40B4-BE49-F238E27FC236}">
                <a16:creationId xmlns:a16="http://schemas.microsoft.com/office/drawing/2014/main" id="{7A5CC4EC-E11F-08CD-67A2-2C77A2B3D75C}"/>
              </a:ext>
            </a:extLst>
          </p:cNvPr>
          <p:cNvSpPr/>
          <p:nvPr/>
        </p:nvSpPr>
        <p:spPr>
          <a:xfrm>
            <a:off x="3936023" y="4279343"/>
            <a:ext cx="4199792" cy="53884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8595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A04D4-6CFE-9503-64A6-75AC4F128030}"/>
              </a:ext>
            </a:extLst>
          </p:cNvPr>
          <p:cNvSpPr>
            <a:spLocks noGrp="1"/>
          </p:cNvSpPr>
          <p:nvPr>
            <p:ph type="title"/>
          </p:nvPr>
        </p:nvSpPr>
        <p:spPr/>
        <p:txBody>
          <a:bodyPr/>
          <a:lstStyle/>
          <a:p>
            <a:r>
              <a:rPr lang="en-US" dirty="0"/>
              <a:t>Double click on the ‘</a:t>
            </a:r>
            <a:r>
              <a:rPr lang="en-US" dirty="0" err="1"/>
              <a:t>dracula.ipynb</a:t>
            </a:r>
            <a:r>
              <a:rPr lang="en-US" dirty="0"/>
              <a:t>’ file</a:t>
            </a:r>
          </a:p>
        </p:txBody>
      </p:sp>
      <p:sp>
        <p:nvSpPr>
          <p:cNvPr id="3" name="Content Placeholder 2">
            <a:extLst>
              <a:ext uri="{FF2B5EF4-FFF2-40B4-BE49-F238E27FC236}">
                <a16:creationId xmlns:a16="http://schemas.microsoft.com/office/drawing/2014/main" id="{50552180-E2B7-410B-3C15-ED7C3C446581}"/>
              </a:ext>
            </a:extLst>
          </p:cNvPr>
          <p:cNvSpPr>
            <a:spLocks noGrp="1"/>
          </p:cNvSpPr>
          <p:nvPr>
            <p:ph idx="1"/>
          </p:nvPr>
        </p:nvSpPr>
        <p:spPr>
          <a:xfrm>
            <a:off x="838200" y="1825625"/>
            <a:ext cx="3698631" cy="4047637"/>
          </a:xfrm>
        </p:spPr>
        <p:txBody>
          <a:bodyPr/>
          <a:lstStyle/>
          <a:p>
            <a:r>
              <a:rPr lang="en-US" dirty="0"/>
              <a:t>.</a:t>
            </a:r>
            <a:r>
              <a:rPr lang="en-US" dirty="0" err="1"/>
              <a:t>ipynb</a:t>
            </a:r>
            <a:r>
              <a:rPr lang="en-US" dirty="0"/>
              <a:t> files are </a:t>
            </a:r>
            <a:r>
              <a:rPr lang="en-US" dirty="0" err="1"/>
              <a:t>jupyter</a:t>
            </a:r>
            <a:r>
              <a:rPr lang="en-US" dirty="0"/>
              <a:t> notebooks</a:t>
            </a:r>
          </a:p>
          <a:p>
            <a:r>
              <a:rPr lang="en-US" dirty="0"/>
              <a:t>We will be using this type of file for our work</a:t>
            </a:r>
          </a:p>
          <a:p>
            <a:r>
              <a:rPr lang="en-US" dirty="0"/>
              <a:t>Double clicking on the file will open it</a:t>
            </a:r>
          </a:p>
        </p:txBody>
      </p:sp>
      <p:pic>
        <p:nvPicPr>
          <p:cNvPr id="6" name="Picture 5">
            <a:extLst>
              <a:ext uri="{FF2B5EF4-FFF2-40B4-BE49-F238E27FC236}">
                <a16:creationId xmlns:a16="http://schemas.microsoft.com/office/drawing/2014/main" id="{F2847E53-7813-440E-E32D-A98565615350}"/>
              </a:ext>
            </a:extLst>
          </p:cNvPr>
          <p:cNvPicPr>
            <a:picLocks noChangeAspect="1"/>
          </p:cNvPicPr>
          <p:nvPr/>
        </p:nvPicPr>
        <p:blipFill>
          <a:blip r:embed="rId2"/>
          <a:stretch>
            <a:fillRect/>
          </a:stretch>
        </p:blipFill>
        <p:spPr>
          <a:xfrm>
            <a:off x="5891334" y="1455615"/>
            <a:ext cx="3949700" cy="5156200"/>
          </a:xfrm>
          <a:prstGeom prst="rect">
            <a:avLst/>
          </a:prstGeom>
        </p:spPr>
      </p:pic>
      <p:sp>
        <p:nvSpPr>
          <p:cNvPr id="7" name="Rectangle 6">
            <a:extLst>
              <a:ext uri="{FF2B5EF4-FFF2-40B4-BE49-F238E27FC236}">
                <a16:creationId xmlns:a16="http://schemas.microsoft.com/office/drawing/2014/main" id="{482B6189-2007-7F3B-7BC5-1C4E35BE132E}"/>
              </a:ext>
            </a:extLst>
          </p:cNvPr>
          <p:cNvSpPr/>
          <p:nvPr/>
        </p:nvSpPr>
        <p:spPr>
          <a:xfrm>
            <a:off x="6116515" y="3962818"/>
            <a:ext cx="3555023" cy="53884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736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DCC4-C538-A48E-BBCE-E73D969BEAD2}"/>
              </a:ext>
            </a:extLst>
          </p:cNvPr>
          <p:cNvSpPr>
            <a:spLocks noGrp="1"/>
          </p:cNvSpPr>
          <p:nvPr>
            <p:ph type="title"/>
          </p:nvPr>
        </p:nvSpPr>
        <p:spPr/>
        <p:txBody>
          <a:bodyPr/>
          <a:lstStyle/>
          <a:p>
            <a:r>
              <a:rPr lang="en-US" dirty="0"/>
              <a:t>You should now see the notebook:</a:t>
            </a:r>
          </a:p>
        </p:txBody>
      </p:sp>
      <p:pic>
        <p:nvPicPr>
          <p:cNvPr id="5" name="Content Placeholder 4" descr="A screenshot of a computer&#10;&#10;AI-generated content may be incorrect.">
            <a:extLst>
              <a:ext uri="{FF2B5EF4-FFF2-40B4-BE49-F238E27FC236}">
                <a16:creationId xmlns:a16="http://schemas.microsoft.com/office/drawing/2014/main" id="{13FD511B-2856-5B6B-F631-FF31E3224E27}"/>
              </a:ext>
            </a:extLst>
          </p:cNvPr>
          <p:cNvPicPr>
            <a:picLocks noGrp="1" noChangeAspect="1"/>
          </p:cNvPicPr>
          <p:nvPr>
            <p:ph idx="1"/>
          </p:nvPr>
        </p:nvPicPr>
        <p:blipFill>
          <a:blip r:embed="rId2"/>
          <a:stretch>
            <a:fillRect/>
          </a:stretch>
        </p:blipFill>
        <p:spPr>
          <a:xfrm>
            <a:off x="981998" y="1708395"/>
            <a:ext cx="9674279" cy="4734378"/>
          </a:xfrm>
        </p:spPr>
      </p:pic>
    </p:spTree>
    <p:extLst>
      <p:ext uri="{BB962C8B-B14F-4D97-AF65-F5344CB8AC3E}">
        <p14:creationId xmlns:p14="http://schemas.microsoft.com/office/powerpoint/2010/main" val="3470422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8384-8D75-AE9D-F483-460BA95604E2}"/>
              </a:ext>
            </a:extLst>
          </p:cNvPr>
          <p:cNvSpPr>
            <a:spLocks noGrp="1"/>
          </p:cNvSpPr>
          <p:nvPr>
            <p:ph type="title"/>
          </p:nvPr>
        </p:nvSpPr>
        <p:spPr/>
        <p:txBody>
          <a:bodyPr/>
          <a:lstStyle/>
          <a:p>
            <a:r>
              <a:rPr lang="en-US" dirty="0"/>
              <a:t>End of </a:t>
            </a:r>
            <a:r>
              <a:rPr lang="en-US" dirty="0" err="1"/>
              <a:t>vlab</a:t>
            </a:r>
            <a:r>
              <a:rPr lang="en-US" dirty="0"/>
              <a:t> setup</a:t>
            </a:r>
          </a:p>
        </p:txBody>
      </p:sp>
      <p:sp>
        <p:nvSpPr>
          <p:cNvPr id="3" name="Content Placeholder 2">
            <a:extLst>
              <a:ext uri="{FF2B5EF4-FFF2-40B4-BE49-F238E27FC236}">
                <a16:creationId xmlns:a16="http://schemas.microsoft.com/office/drawing/2014/main" id="{CFA3631D-35FD-B6AE-40BA-2215C176F1AD}"/>
              </a:ext>
            </a:extLst>
          </p:cNvPr>
          <p:cNvSpPr>
            <a:spLocks noGrp="1"/>
          </p:cNvSpPr>
          <p:nvPr>
            <p:ph idx="1"/>
          </p:nvPr>
        </p:nvSpPr>
        <p:spPr/>
        <p:txBody>
          <a:bodyPr/>
          <a:lstStyle/>
          <a:p>
            <a:r>
              <a:rPr lang="en-US" dirty="0"/>
              <a:t>Now you are set up to use </a:t>
            </a:r>
            <a:r>
              <a:rPr lang="en-US" dirty="0" err="1"/>
              <a:t>vlab</a:t>
            </a:r>
            <a:r>
              <a:rPr lang="en-US" dirty="0"/>
              <a:t> to get exercises and notes</a:t>
            </a:r>
          </a:p>
          <a:p>
            <a:r>
              <a:rPr lang="en-US" dirty="0"/>
              <a:t>New material will appear each week</a:t>
            </a:r>
          </a:p>
          <a:p>
            <a:r>
              <a:rPr lang="en-US" dirty="0"/>
              <a:t>Remember to do ‘git pull’ before starting your work</a:t>
            </a:r>
          </a:p>
          <a:p>
            <a:r>
              <a:rPr lang="en-US" dirty="0"/>
              <a:t>Then click on folders to find the notebook you need</a:t>
            </a:r>
          </a:p>
          <a:p>
            <a:r>
              <a:rPr lang="en-US" dirty="0"/>
              <a:t>We will introduce notebooks in a separate step</a:t>
            </a:r>
          </a:p>
        </p:txBody>
      </p:sp>
    </p:spTree>
    <p:extLst>
      <p:ext uri="{BB962C8B-B14F-4D97-AF65-F5344CB8AC3E}">
        <p14:creationId xmlns:p14="http://schemas.microsoft.com/office/powerpoint/2010/main" val="324512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F04D-E6AB-5111-2E57-6F437E2936A2}"/>
              </a:ext>
            </a:extLst>
          </p:cNvPr>
          <p:cNvSpPr>
            <a:spLocks noGrp="1"/>
          </p:cNvSpPr>
          <p:nvPr>
            <p:ph type="title"/>
          </p:nvPr>
        </p:nvSpPr>
        <p:spPr/>
        <p:txBody>
          <a:bodyPr/>
          <a:lstStyle/>
          <a:p>
            <a:r>
              <a:rPr lang="en-US" dirty="0"/>
              <a:t>Piazza – For questions/discussions</a:t>
            </a:r>
          </a:p>
        </p:txBody>
      </p:sp>
      <p:sp>
        <p:nvSpPr>
          <p:cNvPr id="3" name="Content Placeholder 2">
            <a:extLst>
              <a:ext uri="{FF2B5EF4-FFF2-40B4-BE49-F238E27FC236}">
                <a16:creationId xmlns:a16="http://schemas.microsoft.com/office/drawing/2014/main" id="{3D8B3E81-E98C-FBCC-7A77-AAA729552D51}"/>
              </a:ext>
            </a:extLst>
          </p:cNvPr>
          <p:cNvSpPr>
            <a:spLocks noGrp="1"/>
          </p:cNvSpPr>
          <p:nvPr>
            <p:ph idx="1"/>
          </p:nvPr>
        </p:nvSpPr>
        <p:spPr/>
        <p:txBody>
          <a:bodyPr/>
          <a:lstStyle/>
          <a:p>
            <a:r>
              <a:rPr lang="en-US" dirty="0"/>
              <a:t>Ask questions!  </a:t>
            </a:r>
          </a:p>
          <a:p>
            <a:r>
              <a:rPr lang="en-US" dirty="0"/>
              <a:t>There are no silly questions</a:t>
            </a:r>
          </a:p>
          <a:p>
            <a:r>
              <a:rPr lang="en-US" dirty="0"/>
              <a:t>sign up to Piazza using this link:</a:t>
            </a:r>
          </a:p>
          <a:p>
            <a:endParaRPr lang="en-US" dirty="0"/>
          </a:p>
          <a:p>
            <a:r>
              <a:rPr lang="en-US" dirty="0">
                <a:hlinkClick r:id="rId2"/>
              </a:rPr>
              <a:t>https://</a:t>
            </a:r>
            <a:r>
              <a:rPr lang="en-US" dirty="0" err="1">
                <a:hlinkClick r:id="rId2"/>
              </a:rPr>
              <a:t>piazza.com</a:t>
            </a:r>
            <a:r>
              <a:rPr lang="en-US" dirty="0">
                <a:hlinkClick r:id="rId2"/>
              </a:rPr>
              <a:t>/</a:t>
            </a:r>
            <a:r>
              <a:rPr lang="en-US" dirty="0" err="1">
                <a:hlinkClick r:id="rId2"/>
              </a:rPr>
              <a:t>bham.ac.uk</a:t>
            </a:r>
            <a:r>
              <a:rPr lang="en-US" dirty="0">
                <a:hlinkClick r:id="rId2"/>
              </a:rPr>
              <a:t>/fall2025/395303953140426/home</a:t>
            </a:r>
            <a:endParaRPr lang="en-US" dirty="0"/>
          </a:p>
        </p:txBody>
      </p:sp>
    </p:spTree>
    <p:extLst>
      <p:ext uri="{BB962C8B-B14F-4D97-AF65-F5344CB8AC3E}">
        <p14:creationId xmlns:p14="http://schemas.microsoft.com/office/powerpoint/2010/main" val="1448383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B2F7-B235-A2C5-4457-45D9B92C86F0}"/>
              </a:ext>
            </a:extLst>
          </p:cNvPr>
          <p:cNvSpPr>
            <a:spLocks noGrp="1"/>
          </p:cNvSpPr>
          <p:nvPr>
            <p:ph type="title"/>
          </p:nvPr>
        </p:nvSpPr>
        <p:spPr/>
        <p:txBody>
          <a:bodyPr/>
          <a:lstStyle/>
          <a:p>
            <a:r>
              <a:rPr lang="en-US" dirty="0"/>
              <a:t>There are no silly questions about DS</a:t>
            </a:r>
          </a:p>
        </p:txBody>
      </p:sp>
      <p:sp>
        <p:nvSpPr>
          <p:cNvPr id="3" name="Content Placeholder 2">
            <a:extLst>
              <a:ext uri="{FF2B5EF4-FFF2-40B4-BE49-F238E27FC236}">
                <a16:creationId xmlns:a16="http://schemas.microsoft.com/office/drawing/2014/main" id="{509BA8F5-C6E6-8D62-809A-7B9812334263}"/>
              </a:ext>
            </a:extLst>
          </p:cNvPr>
          <p:cNvSpPr>
            <a:spLocks noGrp="1"/>
          </p:cNvSpPr>
          <p:nvPr>
            <p:ph idx="1"/>
          </p:nvPr>
        </p:nvSpPr>
        <p:spPr/>
        <p:txBody>
          <a:bodyPr/>
          <a:lstStyle/>
          <a:p>
            <a:r>
              <a:rPr lang="en-US" dirty="0"/>
              <a:t>If you have a question, several other people have it too</a:t>
            </a:r>
          </a:p>
          <a:p>
            <a:pPr lvl="1"/>
            <a:r>
              <a:rPr lang="en-US" dirty="0"/>
              <a:t>Guaranteed</a:t>
            </a:r>
          </a:p>
          <a:p>
            <a:pPr lvl="1"/>
            <a:endParaRPr lang="en-US" dirty="0"/>
          </a:p>
          <a:p>
            <a:r>
              <a:rPr lang="en-US" dirty="0"/>
              <a:t>Questions help me</a:t>
            </a:r>
          </a:p>
          <a:p>
            <a:pPr lvl="1"/>
            <a:r>
              <a:rPr lang="en-US" dirty="0"/>
              <a:t>Sometimes I don’t know how people are thinking about an issue</a:t>
            </a:r>
          </a:p>
          <a:p>
            <a:pPr lvl="1"/>
            <a:r>
              <a:rPr lang="en-US" dirty="0"/>
              <a:t>“</a:t>
            </a:r>
            <a:r>
              <a:rPr lang="en-US" dirty="0" err="1"/>
              <a:t>Ooooh</a:t>
            </a:r>
            <a:r>
              <a:rPr lang="en-US" dirty="0"/>
              <a:t>, I see how you’re thinking about it”</a:t>
            </a:r>
          </a:p>
          <a:p>
            <a:pPr lvl="1"/>
            <a:r>
              <a:rPr lang="en-US" dirty="0"/>
              <a:t>That can be very helpful</a:t>
            </a:r>
          </a:p>
          <a:p>
            <a:pPr lvl="1"/>
            <a:endParaRPr lang="en-US" dirty="0"/>
          </a:p>
        </p:txBody>
      </p:sp>
    </p:spTree>
    <p:extLst>
      <p:ext uri="{BB962C8B-B14F-4D97-AF65-F5344CB8AC3E}">
        <p14:creationId xmlns:p14="http://schemas.microsoft.com/office/powerpoint/2010/main" val="112184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59FC-31A8-48E2-EAB9-A556F504725F}"/>
              </a:ext>
            </a:extLst>
          </p:cNvPr>
          <p:cNvSpPr>
            <a:spLocks noGrp="1"/>
          </p:cNvSpPr>
          <p:nvPr>
            <p:ph type="title"/>
          </p:nvPr>
        </p:nvSpPr>
        <p:spPr/>
        <p:txBody>
          <a:bodyPr/>
          <a:lstStyle/>
          <a:p>
            <a:r>
              <a:rPr lang="en-US" dirty="0"/>
              <a:t>Keep learning</a:t>
            </a:r>
          </a:p>
        </p:txBody>
      </p:sp>
      <p:sp>
        <p:nvSpPr>
          <p:cNvPr id="3" name="Content Placeholder 2">
            <a:extLst>
              <a:ext uri="{FF2B5EF4-FFF2-40B4-BE49-F238E27FC236}">
                <a16:creationId xmlns:a16="http://schemas.microsoft.com/office/drawing/2014/main" id="{2302BD45-7FB4-AABE-DB0C-A58AD30ACF1B}"/>
              </a:ext>
            </a:extLst>
          </p:cNvPr>
          <p:cNvSpPr>
            <a:spLocks noGrp="1"/>
          </p:cNvSpPr>
          <p:nvPr>
            <p:ph idx="1"/>
          </p:nvPr>
        </p:nvSpPr>
        <p:spPr>
          <a:xfrm>
            <a:off x="838200" y="1825624"/>
            <a:ext cx="10515600" cy="4704129"/>
          </a:xfrm>
        </p:spPr>
        <p:txBody>
          <a:bodyPr>
            <a:normAutofit fontScale="85000" lnSpcReduction="20000"/>
          </a:bodyPr>
          <a:lstStyle/>
          <a:p>
            <a:r>
              <a:rPr lang="en-US" dirty="0"/>
              <a:t>I have learned and used lots of languages in my data science journey</a:t>
            </a:r>
          </a:p>
          <a:p>
            <a:endParaRPr lang="en-US" dirty="0"/>
          </a:p>
          <a:p>
            <a:pPr lvl="1"/>
            <a:r>
              <a:rPr lang="en-US" dirty="0"/>
              <a:t>assembly, Basic, FORTRAN, COBOL, Perl, C, C++, R, Python</a:t>
            </a:r>
          </a:p>
          <a:p>
            <a:pPr lvl="1"/>
            <a:endParaRPr lang="en-US" dirty="0"/>
          </a:p>
          <a:p>
            <a:pPr lvl="1"/>
            <a:r>
              <a:rPr lang="en-US" dirty="0"/>
              <a:t>At the same time, I am relatively new to Python</a:t>
            </a:r>
          </a:p>
          <a:p>
            <a:pPr lvl="1"/>
            <a:endParaRPr lang="en-US" dirty="0"/>
          </a:p>
          <a:p>
            <a:pPr lvl="1"/>
            <a:r>
              <a:rPr lang="en-US" dirty="0"/>
              <a:t>I can make mistakes.  Making mistakes is part of coding.</a:t>
            </a:r>
          </a:p>
          <a:p>
            <a:pPr lvl="1"/>
            <a:r>
              <a:rPr lang="en-US" dirty="0"/>
              <a:t>If it looks like I am doing something wrong, ask.  I may be and we will correct it together.</a:t>
            </a:r>
          </a:p>
          <a:p>
            <a:pPr lvl="1"/>
            <a:endParaRPr lang="en-US" dirty="0"/>
          </a:p>
          <a:p>
            <a:pPr lvl="1"/>
            <a:r>
              <a:rPr lang="en-US" dirty="0"/>
              <a:t>Seeing the process of making and correcting mistakes is important (how to find and correct mistakes is one of the main things coders need to learn)</a:t>
            </a:r>
          </a:p>
          <a:p>
            <a:pPr lvl="1"/>
            <a:r>
              <a:rPr lang="en-US" dirty="0"/>
              <a:t>The goal is not to make no mistakes.  That is impossible.</a:t>
            </a:r>
          </a:p>
          <a:p>
            <a:pPr lvl="1"/>
            <a:r>
              <a:rPr lang="en-US" dirty="0"/>
              <a:t>The goal is to learn to test for, find and fix mistakes</a:t>
            </a:r>
          </a:p>
          <a:p>
            <a:pPr lvl="1"/>
            <a:endParaRPr lang="en-US" dirty="0"/>
          </a:p>
          <a:p>
            <a:r>
              <a:rPr lang="en-US" sz="4000" dirty="0"/>
              <a:t>No prior knowledge is assumed for this course</a:t>
            </a:r>
          </a:p>
        </p:txBody>
      </p:sp>
    </p:spTree>
    <p:extLst>
      <p:ext uri="{BB962C8B-B14F-4D97-AF65-F5344CB8AC3E}">
        <p14:creationId xmlns:p14="http://schemas.microsoft.com/office/powerpoint/2010/main" val="2066671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B6D388C9-C290-D694-649B-EF59F1A0F9D7}"/>
              </a:ext>
            </a:extLst>
          </p:cNvPr>
          <p:cNvPicPr>
            <a:picLocks noChangeAspect="1"/>
          </p:cNvPicPr>
          <p:nvPr/>
        </p:nvPicPr>
        <p:blipFill>
          <a:blip r:embed="rId2"/>
          <a:stretch>
            <a:fillRect/>
          </a:stretch>
        </p:blipFill>
        <p:spPr>
          <a:xfrm>
            <a:off x="3111040" y="1219200"/>
            <a:ext cx="7772400" cy="4861670"/>
          </a:xfrm>
          <a:prstGeom prst="rect">
            <a:avLst/>
          </a:prstGeom>
        </p:spPr>
      </p:pic>
      <p:sp>
        <p:nvSpPr>
          <p:cNvPr id="2" name="Title 1">
            <a:extLst>
              <a:ext uri="{FF2B5EF4-FFF2-40B4-BE49-F238E27FC236}">
                <a16:creationId xmlns:a16="http://schemas.microsoft.com/office/drawing/2014/main" id="{37CCEE40-A4E6-6177-4B27-D3592F92DAE5}"/>
              </a:ext>
            </a:extLst>
          </p:cNvPr>
          <p:cNvSpPr>
            <a:spLocks noGrp="1"/>
          </p:cNvSpPr>
          <p:nvPr>
            <p:ph type="title"/>
          </p:nvPr>
        </p:nvSpPr>
        <p:spPr/>
        <p:txBody>
          <a:bodyPr/>
          <a:lstStyle/>
          <a:p>
            <a:r>
              <a:rPr lang="en-US" dirty="0"/>
              <a:t>Signing up for piazza – enter your </a:t>
            </a:r>
            <a:r>
              <a:rPr lang="en-US" dirty="0" err="1"/>
              <a:t>UoB</a:t>
            </a:r>
            <a:r>
              <a:rPr lang="en-US" dirty="0"/>
              <a:t> email address</a:t>
            </a:r>
          </a:p>
        </p:txBody>
      </p:sp>
      <p:sp>
        <p:nvSpPr>
          <p:cNvPr id="3" name="Content Placeholder 2">
            <a:extLst>
              <a:ext uri="{FF2B5EF4-FFF2-40B4-BE49-F238E27FC236}">
                <a16:creationId xmlns:a16="http://schemas.microsoft.com/office/drawing/2014/main" id="{50F04793-8122-975A-FB26-5C5B91F1AAD4}"/>
              </a:ext>
            </a:extLst>
          </p:cNvPr>
          <p:cNvSpPr>
            <a:spLocks noGrp="1"/>
          </p:cNvSpPr>
          <p:nvPr>
            <p:ph idx="1"/>
          </p:nvPr>
        </p:nvSpPr>
        <p:spPr/>
        <p:txBody>
          <a:bodyPr/>
          <a:lstStyle/>
          <a:p>
            <a:r>
              <a:rPr lang="en-US" dirty="0"/>
              <a:t>Signup page:</a:t>
            </a:r>
          </a:p>
        </p:txBody>
      </p:sp>
      <p:sp>
        <p:nvSpPr>
          <p:cNvPr id="6" name="Rectangle 5">
            <a:extLst>
              <a:ext uri="{FF2B5EF4-FFF2-40B4-BE49-F238E27FC236}">
                <a16:creationId xmlns:a16="http://schemas.microsoft.com/office/drawing/2014/main" id="{4B147073-2485-D399-D2AB-A6A2976C53C2}"/>
              </a:ext>
            </a:extLst>
          </p:cNvPr>
          <p:cNvSpPr/>
          <p:nvPr/>
        </p:nvSpPr>
        <p:spPr>
          <a:xfrm>
            <a:off x="5638800" y="3217985"/>
            <a:ext cx="3681046" cy="873369"/>
          </a:xfrm>
          <a:prstGeom prst="rect">
            <a:avLst/>
          </a:prstGeom>
          <a:noFill/>
          <a:ln w="730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AAEAE19-EF19-CC52-1CAD-A2556636C65F}"/>
              </a:ext>
            </a:extLst>
          </p:cNvPr>
          <p:cNvSpPr txBox="1"/>
          <p:nvPr/>
        </p:nvSpPr>
        <p:spPr>
          <a:xfrm>
            <a:off x="10512085" y="2829292"/>
            <a:ext cx="1621300" cy="830997"/>
          </a:xfrm>
          <a:prstGeom prst="rect">
            <a:avLst/>
          </a:prstGeom>
          <a:noFill/>
        </p:spPr>
        <p:txBody>
          <a:bodyPr wrap="square" rtlCol="0">
            <a:spAutoFit/>
          </a:bodyPr>
          <a:lstStyle/>
          <a:p>
            <a:r>
              <a:rPr lang="en-US" sz="2400" dirty="0"/>
              <a:t>Select “Student”</a:t>
            </a:r>
          </a:p>
        </p:txBody>
      </p:sp>
      <p:cxnSp>
        <p:nvCxnSpPr>
          <p:cNvPr id="12" name="Straight Arrow Connector 11">
            <a:extLst>
              <a:ext uri="{FF2B5EF4-FFF2-40B4-BE49-F238E27FC236}">
                <a16:creationId xmlns:a16="http://schemas.microsoft.com/office/drawing/2014/main" id="{8B8730C5-010B-730F-165C-810DB965479A}"/>
              </a:ext>
            </a:extLst>
          </p:cNvPr>
          <p:cNvCxnSpPr>
            <a:cxnSpLocks/>
          </p:cNvCxnSpPr>
          <p:nvPr/>
        </p:nvCxnSpPr>
        <p:spPr>
          <a:xfrm flipH="1">
            <a:off x="6822831" y="3024554"/>
            <a:ext cx="3716215" cy="679938"/>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16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BF33-B65C-7F45-61D1-BC3228E1101F}"/>
              </a:ext>
            </a:extLst>
          </p:cNvPr>
          <p:cNvSpPr>
            <a:spLocks noGrp="1"/>
          </p:cNvSpPr>
          <p:nvPr>
            <p:ph type="title"/>
          </p:nvPr>
        </p:nvSpPr>
        <p:spPr/>
        <p:txBody>
          <a:bodyPr/>
          <a:lstStyle/>
          <a:p>
            <a:r>
              <a:rPr lang="en-US" dirty="0"/>
              <a:t>sign up with </a:t>
            </a:r>
            <a:r>
              <a:rPr lang="en-US" b="1" u="sng" dirty="0" err="1"/>
              <a:t>UoB</a:t>
            </a:r>
            <a:r>
              <a:rPr lang="en-US" b="1" u="sng" dirty="0"/>
              <a:t> email</a:t>
            </a:r>
            <a:r>
              <a:rPr lang="en-US" b="1" dirty="0"/>
              <a:t> (needs to be </a:t>
            </a:r>
            <a:r>
              <a:rPr lang="en-US" b="1" dirty="0" err="1"/>
              <a:t>UoB</a:t>
            </a:r>
            <a:r>
              <a:rPr lang="en-US" b="1" dirty="0"/>
              <a:t>)</a:t>
            </a:r>
            <a:endParaRPr lang="en-US" b="1" u="sng" dirty="0"/>
          </a:p>
        </p:txBody>
      </p:sp>
      <p:pic>
        <p:nvPicPr>
          <p:cNvPr id="5" name="Content Placeholder 4" descr="A screenshot of a computer&#10;&#10;AI-generated content may be incorrect.">
            <a:extLst>
              <a:ext uri="{FF2B5EF4-FFF2-40B4-BE49-F238E27FC236}">
                <a16:creationId xmlns:a16="http://schemas.microsoft.com/office/drawing/2014/main" id="{42ED1982-2152-2B87-9A73-B73940E6EF89}"/>
              </a:ext>
            </a:extLst>
          </p:cNvPr>
          <p:cNvPicPr>
            <a:picLocks noGrp="1" noChangeAspect="1"/>
          </p:cNvPicPr>
          <p:nvPr>
            <p:ph idx="1"/>
          </p:nvPr>
        </p:nvPicPr>
        <p:blipFill>
          <a:blip r:embed="rId2"/>
          <a:stretch>
            <a:fillRect/>
          </a:stretch>
        </p:blipFill>
        <p:spPr>
          <a:xfrm>
            <a:off x="2617737" y="1825625"/>
            <a:ext cx="6956526" cy="4351338"/>
          </a:xfrm>
        </p:spPr>
      </p:pic>
    </p:spTree>
    <p:extLst>
      <p:ext uri="{BB962C8B-B14F-4D97-AF65-F5344CB8AC3E}">
        <p14:creationId xmlns:p14="http://schemas.microsoft.com/office/powerpoint/2010/main" val="1813275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AI-generated content may be incorrect.">
            <a:extLst>
              <a:ext uri="{FF2B5EF4-FFF2-40B4-BE49-F238E27FC236}">
                <a16:creationId xmlns:a16="http://schemas.microsoft.com/office/drawing/2014/main" id="{519CB4F8-4AA8-FAA0-DFA0-C1CB71F5FE61}"/>
              </a:ext>
            </a:extLst>
          </p:cNvPr>
          <p:cNvPicPr>
            <a:picLocks noGrp="1" noChangeAspect="1"/>
          </p:cNvPicPr>
          <p:nvPr>
            <p:ph idx="1"/>
          </p:nvPr>
        </p:nvPicPr>
        <p:blipFill>
          <a:blip r:embed="rId2"/>
          <a:stretch>
            <a:fillRect/>
          </a:stretch>
        </p:blipFill>
        <p:spPr>
          <a:xfrm>
            <a:off x="3403184" y="2329717"/>
            <a:ext cx="6956526" cy="4351338"/>
          </a:xfrm>
        </p:spPr>
      </p:pic>
      <p:sp>
        <p:nvSpPr>
          <p:cNvPr id="2" name="Title 1">
            <a:extLst>
              <a:ext uri="{FF2B5EF4-FFF2-40B4-BE49-F238E27FC236}">
                <a16:creationId xmlns:a16="http://schemas.microsoft.com/office/drawing/2014/main" id="{9A88545C-6B9D-B546-06E8-846B0D8FE924}"/>
              </a:ext>
            </a:extLst>
          </p:cNvPr>
          <p:cNvSpPr>
            <a:spLocks noGrp="1"/>
          </p:cNvSpPr>
          <p:nvPr>
            <p:ph type="title"/>
          </p:nvPr>
        </p:nvSpPr>
        <p:spPr/>
        <p:txBody>
          <a:bodyPr/>
          <a:lstStyle/>
          <a:p>
            <a:r>
              <a:rPr lang="en-US" dirty="0"/>
              <a:t>Piazza course page</a:t>
            </a:r>
          </a:p>
        </p:txBody>
      </p:sp>
      <p:sp>
        <p:nvSpPr>
          <p:cNvPr id="6" name="Rectangle 5">
            <a:extLst>
              <a:ext uri="{FF2B5EF4-FFF2-40B4-BE49-F238E27FC236}">
                <a16:creationId xmlns:a16="http://schemas.microsoft.com/office/drawing/2014/main" id="{17626AA5-3A7D-C93E-35AE-E9C418CAE18C}"/>
              </a:ext>
            </a:extLst>
          </p:cNvPr>
          <p:cNvSpPr/>
          <p:nvPr/>
        </p:nvSpPr>
        <p:spPr>
          <a:xfrm>
            <a:off x="5898304" y="2896601"/>
            <a:ext cx="2647819" cy="432753"/>
          </a:xfrm>
          <a:prstGeom prst="rect">
            <a:avLst/>
          </a:prstGeom>
          <a:noFill/>
          <a:ln w="730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712D4C8-DA30-336C-7C9D-EE9B3DBDEB85}"/>
              </a:ext>
            </a:extLst>
          </p:cNvPr>
          <p:cNvSpPr/>
          <p:nvPr/>
        </p:nvSpPr>
        <p:spPr>
          <a:xfrm>
            <a:off x="3322699" y="3309805"/>
            <a:ext cx="2679517" cy="1461487"/>
          </a:xfrm>
          <a:prstGeom prst="rect">
            <a:avLst/>
          </a:prstGeom>
          <a:noFill/>
          <a:ln w="730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09A2978-00E3-2C73-AA55-1F4FADBF33BA}"/>
              </a:ext>
            </a:extLst>
          </p:cNvPr>
          <p:cNvSpPr txBox="1"/>
          <p:nvPr/>
        </p:nvSpPr>
        <p:spPr>
          <a:xfrm>
            <a:off x="6881445" y="1266093"/>
            <a:ext cx="3520194" cy="369332"/>
          </a:xfrm>
          <a:prstGeom prst="rect">
            <a:avLst/>
          </a:prstGeom>
          <a:noFill/>
        </p:spPr>
        <p:txBody>
          <a:bodyPr wrap="none" rtlCol="0">
            <a:spAutoFit/>
          </a:bodyPr>
          <a:lstStyle/>
          <a:p>
            <a:r>
              <a:rPr lang="en-US" dirty="0"/>
              <a:t>folders with categories of questions</a:t>
            </a:r>
          </a:p>
        </p:txBody>
      </p:sp>
      <p:cxnSp>
        <p:nvCxnSpPr>
          <p:cNvPr id="12" name="Straight Arrow Connector 11">
            <a:extLst>
              <a:ext uri="{FF2B5EF4-FFF2-40B4-BE49-F238E27FC236}">
                <a16:creationId xmlns:a16="http://schemas.microsoft.com/office/drawing/2014/main" id="{A2EC473B-ECE3-A903-FD0C-2F8A122BEA72}"/>
              </a:ext>
            </a:extLst>
          </p:cNvPr>
          <p:cNvCxnSpPr>
            <a:cxnSpLocks/>
          </p:cNvCxnSpPr>
          <p:nvPr/>
        </p:nvCxnSpPr>
        <p:spPr>
          <a:xfrm flipH="1">
            <a:off x="7057292" y="1664677"/>
            <a:ext cx="1746739" cy="1125415"/>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438818-2585-0BB9-B884-E8F125280E3B}"/>
              </a:ext>
            </a:extLst>
          </p:cNvPr>
          <p:cNvSpPr txBox="1"/>
          <p:nvPr/>
        </p:nvSpPr>
        <p:spPr>
          <a:xfrm>
            <a:off x="996461" y="3798277"/>
            <a:ext cx="2134495" cy="369332"/>
          </a:xfrm>
          <a:prstGeom prst="rect">
            <a:avLst/>
          </a:prstGeom>
          <a:noFill/>
        </p:spPr>
        <p:txBody>
          <a:bodyPr wrap="none" rtlCol="0">
            <a:spAutoFit/>
          </a:bodyPr>
          <a:lstStyle/>
          <a:p>
            <a:r>
              <a:rPr lang="en-US" dirty="0"/>
              <a:t>questions listed here</a:t>
            </a:r>
          </a:p>
        </p:txBody>
      </p:sp>
    </p:spTree>
    <p:extLst>
      <p:ext uri="{BB962C8B-B14F-4D97-AF65-F5344CB8AC3E}">
        <p14:creationId xmlns:p14="http://schemas.microsoft.com/office/powerpoint/2010/main" val="1678489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screenshot of a computer&#10;&#10;AI-generated content may be incorrect.">
            <a:extLst>
              <a:ext uri="{FF2B5EF4-FFF2-40B4-BE49-F238E27FC236}">
                <a16:creationId xmlns:a16="http://schemas.microsoft.com/office/drawing/2014/main" id="{6F3AA005-A399-4030-3515-202544525840}"/>
              </a:ext>
            </a:extLst>
          </p:cNvPr>
          <p:cNvPicPr>
            <a:picLocks noGrp="1" noChangeAspect="1"/>
          </p:cNvPicPr>
          <p:nvPr>
            <p:ph idx="1"/>
          </p:nvPr>
        </p:nvPicPr>
        <p:blipFill>
          <a:blip r:embed="rId2"/>
          <a:stretch>
            <a:fillRect/>
          </a:stretch>
        </p:blipFill>
        <p:spPr>
          <a:xfrm>
            <a:off x="2617737" y="1825625"/>
            <a:ext cx="6956526" cy="4351338"/>
          </a:xfrm>
        </p:spPr>
      </p:pic>
      <p:sp>
        <p:nvSpPr>
          <p:cNvPr id="2" name="Title 1">
            <a:extLst>
              <a:ext uri="{FF2B5EF4-FFF2-40B4-BE49-F238E27FC236}">
                <a16:creationId xmlns:a16="http://schemas.microsoft.com/office/drawing/2014/main" id="{B9D1432D-AC56-0C9E-8BF4-9D1292F79042}"/>
              </a:ext>
            </a:extLst>
          </p:cNvPr>
          <p:cNvSpPr>
            <a:spLocks noGrp="1"/>
          </p:cNvSpPr>
          <p:nvPr>
            <p:ph type="title"/>
          </p:nvPr>
        </p:nvSpPr>
        <p:spPr/>
        <p:txBody>
          <a:bodyPr/>
          <a:lstStyle/>
          <a:p>
            <a:r>
              <a:rPr lang="en-US" dirty="0"/>
              <a:t>Ask a question </a:t>
            </a:r>
          </a:p>
        </p:txBody>
      </p:sp>
      <p:sp>
        <p:nvSpPr>
          <p:cNvPr id="7" name="Rectangle 6">
            <a:extLst>
              <a:ext uri="{FF2B5EF4-FFF2-40B4-BE49-F238E27FC236}">
                <a16:creationId xmlns:a16="http://schemas.microsoft.com/office/drawing/2014/main" id="{7F8CE0C3-AB87-D916-6BE3-E68F59D6B903}"/>
              </a:ext>
            </a:extLst>
          </p:cNvPr>
          <p:cNvSpPr/>
          <p:nvPr/>
        </p:nvSpPr>
        <p:spPr>
          <a:xfrm>
            <a:off x="5134709" y="2400422"/>
            <a:ext cx="3575538" cy="342778"/>
          </a:xfrm>
          <a:prstGeom prst="rect">
            <a:avLst/>
          </a:prstGeom>
          <a:noFill/>
          <a:ln w="730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E06F819-6512-1AA4-1B78-31A23ED90F12}"/>
              </a:ext>
            </a:extLst>
          </p:cNvPr>
          <p:cNvSpPr txBox="1"/>
          <p:nvPr/>
        </p:nvSpPr>
        <p:spPr>
          <a:xfrm>
            <a:off x="10500362" y="1563199"/>
            <a:ext cx="1386838" cy="1938992"/>
          </a:xfrm>
          <a:prstGeom prst="rect">
            <a:avLst/>
          </a:prstGeom>
          <a:noFill/>
        </p:spPr>
        <p:txBody>
          <a:bodyPr wrap="square" rtlCol="0">
            <a:spAutoFit/>
          </a:bodyPr>
          <a:lstStyle/>
          <a:p>
            <a:r>
              <a:rPr lang="en-US" sz="2400" dirty="0"/>
              <a:t>Choose a folder that fits your question</a:t>
            </a:r>
          </a:p>
        </p:txBody>
      </p:sp>
      <p:cxnSp>
        <p:nvCxnSpPr>
          <p:cNvPr id="10" name="Straight Arrow Connector 9">
            <a:extLst>
              <a:ext uri="{FF2B5EF4-FFF2-40B4-BE49-F238E27FC236}">
                <a16:creationId xmlns:a16="http://schemas.microsoft.com/office/drawing/2014/main" id="{BFF590C4-329F-7FE1-28E5-78E952731362}"/>
              </a:ext>
            </a:extLst>
          </p:cNvPr>
          <p:cNvCxnSpPr/>
          <p:nvPr/>
        </p:nvCxnSpPr>
        <p:spPr>
          <a:xfrm flipH="1">
            <a:off x="9272954" y="2086708"/>
            <a:ext cx="1137138" cy="524730"/>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73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DB8F8-D5F5-9AF1-70B3-335E925AE397}"/>
              </a:ext>
            </a:extLst>
          </p:cNvPr>
          <p:cNvSpPr>
            <a:spLocks noGrp="1"/>
          </p:cNvSpPr>
          <p:nvPr>
            <p:ph type="title"/>
          </p:nvPr>
        </p:nvSpPr>
        <p:spPr/>
        <p:txBody>
          <a:bodyPr/>
          <a:lstStyle/>
          <a:p>
            <a:r>
              <a:rPr lang="en-US" dirty="0"/>
              <a:t>To make it anonymous</a:t>
            </a:r>
          </a:p>
        </p:txBody>
      </p:sp>
      <p:sp>
        <p:nvSpPr>
          <p:cNvPr id="3" name="Content Placeholder 2">
            <a:extLst>
              <a:ext uri="{FF2B5EF4-FFF2-40B4-BE49-F238E27FC236}">
                <a16:creationId xmlns:a16="http://schemas.microsoft.com/office/drawing/2014/main" id="{38B57F70-D385-2C15-18B9-9580FED92867}"/>
              </a:ext>
            </a:extLst>
          </p:cNvPr>
          <p:cNvSpPr>
            <a:spLocks noGrp="1"/>
          </p:cNvSpPr>
          <p:nvPr>
            <p:ph idx="1"/>
          </p:nvPr>
        </p:nvSpPr>
        <p:spPr/>
        <p:txBody>
          <a:bodyPr/>
          <a:lstStyle/>
          <a:p>
            <a:r>
              <a:rPr lang="en-US" dirty="0"/>
              <a:t>See the bottom of the post section:</a:t>
            </a:r>
          </a:p>
          <a:p>
            <a:pPr marL="0" indent="0">
              <a:buNone/>
            </a:pPr>
            <a:endParaRPr lang="en-US" dirty="0"/>
          </a:p>
        </p:txBody>
      </p:sp>
      <p:pic>
        <p:nvPicPr>
          <p:cNvPr id="5" name="Picture 4" descr="A screenshot of a computer screen&#10;&#10;AI-generated content may be incorrect.">
            <a:extLst>
              <a:ext uri="{FF2B5EF4-FFF2-40B4-BE49-F238E27FC236}">
                <a16:creationId xmlns:a16="http://schemas.microsoft.com/office/drawing/2014/main" id="{E1684E5A-E38C-B885-E734-AF1CDC6BE804}"/>
              </a:ext>
            </a:extLst>
          </p:cNvPr>
          <p:cNvPicPr>
            <a:picLocks noChangeAspect="1"/>
          </p:cNvPicPr>
          <p:nvPr/>
        </p:nvPicPr>
        <p:blipFill>
          <a:blip r:embed="rId2"/>
          <a:stretch>
            <a:fillRect/>
          </a:stretch>
        </p:blipFill>
        <p:spPr>
          <a:xfrm>
            <a:off x="2054469" y="2838450"/>
            <a:ext cx="7772400" cy="3016560"/>
          </a:xfrm>
          <a:prstGeom prst="rect">
            <a:avLst/>
          </a:prstGeom>
        </p:spPr>
      </p:pic>
      <p:sp>
        <p:nvSpPr>
          <p:cNvPr id="6" name="Rectangle 5">
            <a:extLst>
              <a:ext uri="{FF2B5EF4-FFF2-40B4-BE49-F238E27FC236}">
                <a16:creationId xmlns:a16="http://schemas.microsoft.com/office/drawing/2014/main" id="{B05C4ABE-3966-30DC-1119-9F4F7B113C20}"/>
              </a:ext>
            </a:extLst>
          </p:cNvPr>
          <p:cNvSpPr/>
          <p:nvPr/>
        </p:nvSpPr>
        <p:spPr>
          <a:xfrm>
            <a:off x="3481755" y="3432052"/>
            <a:ext cx="3470030" cy="940656"/>
          </a:xfrm>
          <a:prstGeom prst="rect">
            <a:avLst/>
          </a:prstGeom>
          <a:noFill/>
          <a:ln w="730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B18791F-7F46-7C3A-8C70-E4EB57C2F7B5}"/>
              </a:ext>
            </a:extLst>
          </p:cNvPr>
          <p:cNvSpPr txBox="1"/>
          <p:nvPr/>
        </p:nvSpPr>
        <p:spPr>
          <a:xfrm>
            <a:off x="9648092" y="1563199"/>
            <a:ext cx="2239108" cy="830997"/>
          </a:xfrm>
          <a:prstGeom prst="rect">
            <a:avLst/>
          </a:prstGeom>
          <a:noFill/>
        </p:spPr>
        <p:txBody>
          <a:bodyPr wrap="square" rtlCol="0">
            <a:spAutoFit/>
          </a:bodyPr>
          <a:lstStyle/>
          <a:p>
            <a:r>
              <a:rPr lang="en-US" sz="2400" dirty="0"/>
              <a:t>Change this to be anonymous</a:t>
            </a:r>
          </a:p>
        </p:txBody>
      </p:sp>
      <p:cxnSp>
        <p:nvCxnSpPr>
          <p:cNvPr id="8" name="Straight Arrow Connector 7">
            <a:extLst>
              <a:ext uri="{FF2B5EF4-FFF2-40B4-BE49-F238E27FC236}">
                <a16:creationId xmlns:a16="http://schemas.microsoft.com/office/drawing/2014/main" id="{252B54F9-0787-76C5-500B-9A2B8938E83B}"/>
              </a:ext>
            </a:extLst>
          </p:cNvPr>
          <p:cNvCxnSpPr>
            <a:cxnSpLocks/>
          </p:cNvCxnSpPr>
          <p:nvPr/>
        </p:nvCxnSpPr>
        <p:spPr>
          <a:xfrm flipH="1">
            <a:off x="7104185" y="2485292"/>
            <a:ext cx="3376246" cy="1055077"/>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462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E37533-F5DE-256B-68C0-52CAC715F792}"/>
              </a:ext>
            </a:extLst>
          </p:cNvPr>
          <p:cNvPicPr>
            <a:picLocks noChangeAspect="1"/>
          </p:cNvPicPr>
          <p:nvPr/>
        </p:nvPicPr>
        <p:blipFill>
          <a:blip r:embed="rId2"/>
          <a:stretch>
            <a:fillRect/>
          </a:stretch>
        </p:blipFill>
        <p:spPr>
          <a:xfrm>
            <a:off x="1031630" y="2362485"/>
            <a:ext cx="8393723" cy="3889773"/>
          </a:xfrm>
          <a:prstGeom prst="rect">
            <a:avLst/>
          </a:prstGeom>
        </p:spPr>
      </p:pic>
      <p:sp>
        <p:nvSpPr>
          <p:cNvPr id="2" name="Title 1">
            <a:extLst>
              <a:ext uri="{FF2B5EF4-FFF2-40B4-BE49-F238E27FC236}">
                <a16:creationId xmlns:a16="http://schemas.microsoft.com/office/drawing/2014/main" id="{83F72FF4-BE4A-696F-6088-3D7BFA469DBD}"/>
              </a:ext>
            </a:extLst>
          </p:cNvPr>
          <p:cNvSpPr>
            <a:spLocks noGrp="1"/>
          </p:cNvSpPr>
          <p:nvPr>
            <p:ph type="title"/>
          </p:nvPr>
        </p:nvSpPr>
        <p:spPr/>
        <p:txBody>
          <a:bodyPr/>
          <a:lstStyle/>
          <a:p>
            <a:r>
              <a:rPr lang="en-US" dirty="0"/>
              <a:t>Piazza allows you to have code and text blocks.</a:t>
            </a:r>
          </a:p>
        </p:txBody>
      </p:sp>
      <p:sp>
        <p:nvSpPr>
          <p:cNvPr id="3" name="Content Placeholder 2">
            <a:extLst>
              <a:ext uri="{FF2B5EF4-FFF2-40B4-BE49-F238E27FC236}">
                <a16:creationId xmlns:a16="http://schemas.microsoft.com/office/drawing/2014/main" id="{B960F6FB-60B2-9F2A-270D-45FC5B64147C}"/>
              </a:ext>
            </a:extLst>
          </p:cNvPr>
          <p:cNvSpPr>
            <a:spLocks noGrp="1"/>
          </p:cNvSpPr>
          <p:nvPr>
            <p:ph idx="1"/>
          </p:nvPr>
        </p:nvSpPr>
        <p:spPr>
          <a:xfrm>
            <a:off x="838200" y="1825625"/>
            <a:ext cx="10167257" cy="884918"/>
          </a:xfrm>
        </p:spPr>
        <p:txBody>
          <a:bodyPr/>
          <a:lstStyle/>
          <a:p>
            <a:r>
              <a:rPr lang="en-US" dirty="0"/>
              <a:t>This can make your question easier to read</a:t>
            </a:r>
          </a:p>
        </p:txBody>
      </p:sp>
      <p:sp>
        <p:nvSpPr>
          <p:cNvPr id="6" name="TextBox 5">
            <a:extLst>
              <a:ext uri="{FF2B5EF4-FFF2-40B4-BE49-F238E27FC236}">
                <a16:creationId xmlns:a16="http://schemas.microsoft.com/office/drawing/2014/main" id="{9AE66E91-89BC-5D73-CB1B-0EA987A1C6B1}"/>
              </a:ext>
            </a:extLst>
          </p:cNvPr>
          <p:cNvSpPr txBox="1"/>
          <p:nvPr/>
        </p:nvSpPr>
        <p:spPr>
          <a:xfrm>
            <a:off x="10403603" y="1745459"/>
            <a:ext cx="1431471" cy="923330"/>
          </a:xfrm>
          <a:prstGeom prst="rect">
            <a:avLst/>
          </a:prstGeom>
          <a:noFill/>
        </p:spPr>
        <p:txBody>
          <a:bodyPr wrap="square" rtlCol="0">
            <a:spAutoFit/>
          </a:bodyPr>
          <a:lstStyle/>
          <a:p>
            <a:r>
              <a:rPr lang="en-US" dirty="0"/>
              <a:t>2) Click here to create a code block</a:t>
            </a:r>
          </a:p>
        </p:txBody>
      </p:sp>
      <p:cxnSp>
        <p:nvCxnSpPr>
          <p:cNvPr id="8" name="Straight Arrow Connector 7">
            <a:extLst>
              <a:ext uri="{FF2B5EF4-FFF2-40B4-BE49-F238E27FC236}">
                <a16:creationId xmlns:a16="http://schemas.microsoft.com/office/drawing/2014/main" id="{4781C5EA-3BC0-5587-F30B-1D3629F0D484}"/>
              </a:ext>
            </a:extLst>
          </p:cNvPr>
          <p:cNvCxnSpPr>
            <a:cxnSpLocks/>
          </p:cNvCxnSpPr>
          <p:nvPr/>
        </p:nvCxnSpPr>
        <p:spPr>
          <a:xfrm flipH="1">
            <a:off x="5173227" y="2309446"/>
            <a:ext cx="4990681" cy="2602942"/>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7D8CE3B-67FA-1D34-4D95-EDDF51F89CBA}"/>
              </a:ext>
            </a:extLst>
          </p:cNvPr>
          <p:cNvSpPr/>
          <p:nvPr/>
        </p:nvSpPr>
        <p:spPr>
          <a:xfrm>
            <a:off x="4478215" y="3927230"/>
            <a:ext cx="1312985" cy="445477"/>
          </a:xfrm>
          <a:prstGeom prst="rect">
            <a:avLst/>
          </a:prstGeom>
          <a:noFill/>
          <a:ln w="730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7CFEF5F-BAE0-338A-54A8-EECCDACFD3F6}"/>
              </a:ext>
            </a:extLst>
          </p:cNvPr>
          <p:cNvSpPr txBox="1"/>
          <p:nvPr/>
        </p:nvSpPr>
        <p:spPr>
          <a:xfrm>
            <a:off x="8311662" y="1242646"/>
            <a:ext cx="2586477" cy="369332"/>
          </a:xfrm>
          <a:prstGeom prst="rect">
            <a:avLst/>
          </a:prstGeom>
          <a:noFill/>
        </p:spPr>
        <p:txBody>
          <a:bodyPr wrap="none" rtlCol="0">
            <a:spAutoFit/>
          </a:bodyPr>
          <a:lstStyle/>
          <a:p>
            <a:r>
              <a:rPr lang="en-US" dirty="0"/>
              <a:t>1) Use the rich text editor</a:t>
            </a:r>
          </a:p>
        </p:txBody>
      </p:sp>
      <p:cxnSp>
        <p:nvCxnSpPr>
          <p:cNvPr id="12" name="Straight Arrow Connector 11">
            <a:extLst>
              <a:ext uri="{FF2B5EF4-FFF2-40B4-BE49-F238E27FC236}">
                <a16:creationId xmlns:a16="http://schemas.microsoft.com/office/drawing/2014/main" id="{7DE1CC3A-E112-1847-68BD-65C11AD58C8A}"/>
              </a:ext>
            </a:extLst>
          </p:cNvPr>
          <p:cNvCxnSpPr>
            <a:cxnSpLocks/>
            <a:stCxn id="11" idx="2"/>
          </p:cNvCxnSpPr>
          <p:nvPr/>
        </p:nvCxnSpPr>
        <p:spPr>
          <a:xfrm flipH="1">
            <a:off x="5231843" y="1611978"/>
            <a:ext cx="4373058" cy="2210164"/>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69FF6A-1D02-3644-0ED4-EE7A141375C1}"/>
              </a:ext>
            </a:extLst>
          </p:cNvPr>
          <p:cNvSpPr txBox="1"/>
          <p:nvPr/>
        </p:nvSpPr>
        <p:spPr>
          <a:xfrm>
            <a:off x="10034954" y="4443046"/>
            <a:ext cx="1629508" cy="1477328"/>
          </a:xfrm>
          <a:prstGeom prst="rect">
            <a:avLst/>
          </a:prstGeom>
          <a:noFill/>
        </p:spPr>
        <p:txBody>
          <a:bodyPr wrap="square" rtlCol="0">
            <a:spAutoFit/>
          </a:bodyPr>
          <a:lstStyle/>
          <a:p>
            <a:r>
              <a:rPr lang="en-US" dirty="0"/>
              <a:t>3) the grey box is code</a:t>
            </a:r>
          </a:p>
          <a:p>
            <a:endParaRPr lang="en-US" dirty="0"/>
          </a:p>
          <a:p>
            <a:r>
              <a:rPr lang="en-US" dirty="0"/>
              <a:t>The white part is text</a:t>
            </a:r>
          </a:p>
        </p:txBody>
      </p:sp>
      <p:cxnSp>
        <p:nvCxnSpPr>
          <p:cNvPr id="16" name="Straight Arrow Connector 15">
            <a:extLst>
              <a:ext uri="{FF2B5EF4-FFF2-40B4-BE49-F238E27FC236}">
                <a16:creationId xmlns:a16="http://schemas.microsoft.com/office/drawing/2014/main" id="{EAE55E29-E510-22AF-5D2A-3D33A9D30F64}"/>
              </a:ext>
            </a:extLst>
          </p:cNvPr>
          <p:cNvCxnSpPr>
            <a:cxnSpLocks/>
          </p:cNvCxnSpPr>
          <p:nvPr/>
        </p:nvCxnSpPr>
        <p:spPr>
          <a:xfrm flipH="1">
            <a:off x="5982119" y="4712677"/>
            <a:ext cx="4029389" cy="715526"/>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3FA93DA-E8EF-892F-83E6-AE7DB7604A2C}"/>
              </a:ext>
            </a:extLst>
          </p:cNvPr>
          <p:cNvCxnSpPr>
            <a:cxnSpLocks/>
          </p:cNvCxnSpPr>
          <p:nvPr/>
        </p:nvCxnSpPr>
        <p:spPr>
          <a:xfrm flipH="1">
            <a:off x="6529754" y="5509847"/>
            <a:ext cx="3423138" cy="234461"/>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7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BBAA-4FB5-74DA-8003-BFA14DF5B173}"/>
              </a:ext>
            </a:extLst>
          </p:cNvPr>
          <p:cNvSpPr>
            <a:spLocks noGrp="1"/>
          </p:cNvSpPr>
          <p:nvPr>
            <p:ph type="title"/>
          </p:nvPr>
        </p:nvSpPr>
        <p:spPr/>
        <p:txBody>
          <a:bodyPr/>
          <a:lstStyle/>
          <a:p>
            <a:r>
              <a:rPr lang="en-US" dirty="0"/>
              <a:t>The CANVAS page and link to the online course text</a:t>
            </a:r>
          </a:p>
        </p:txBody>
      </p:sp>
      <p:sp>
        <p:nvSpPr>
          <p:cNvPr id="3" name="Content Placeholder 2">
            <a:extLst>
              <a:ext uri="{FF2B5EF4-FFF2-40B4-BE49-F238E27FC236}">
                <a16:creationId xmlns:a16="http://schemas.microsoft.com/office/drawing/2014/main" id="{F030FD46-0DBA-2D41-6FB2-C9847F947E54}"/>
              </a:ext>
            </a:extLst>
          </p:cNvPr>
          <p:cNvSpPr>
            <a:spLocks noGrp="1"/>
          </p:cNvSpPr>
          <p:nvPr>
            <p:ph idx="1"/>
          </p:nvPr>
        </p:nvSpPr>
        <p:spPr>
          <a:xfrm>
            <a:off x="838200" y="1825624"/>
            <a:ext cx="3897923" cy="4375883"/>
          </a:xfrm>
        </p:spPr>
        <p:txBody>
          <a:bodyPr/>
          <a:lstStyle/>
          <a:p>
            <a:r>
              <a:rPr lang="en-US" dirty="0"/>
              <a:t>Link on the CANVAS page – also here:</a:t>
            </a:r>
          </a:p>
          <a:p>
            <a:r>
              <a:rPr lang="en-US" sz="1400" dirty="0">
                <a:hlinkClick r:id="rId2"/>
              </a:rPr>
              <a:t>https://olsonac.github.io/textbook/intro.html</a:t>
            </a:r>
            <a:endParaRPr lang="en-US" sz="1400" dirty="0"/>
          </a:p>
          <a:p>
            <a:endParaRPr lang="en-US" sz="1400" dirty="0"/>
          </a:p>
          <a:p>
            <a:r>
              <a:rPr lang="en-US" sz="2000" dirty="0"/>
              <a:t>Assessment and feedback information</a:t>
            </a:r>
          </a:p>
          <a:p>
            <a:r>
              <a:rPr lang="en-US" sz="2000" dirty="0"/>
              <a:t>Link to the e-textbook</a:t>
            </a:r>
          </a:p>
          <a:p>
            <a:r>
              <a:rPr lang="en-US" sz="2000" dirty="0"/>
              <a:t>Link to the piazza discussion board</a:t>
            </a:r>
          </a:p>
          <a:p>
            <a:r>
              <a:rPr lang="en-US" sz="2000" dirty="0"/>
              <a:t>How to submit homework (TBA)</a:t>
            </a:r>
          </a:p>
        </p:txBody>
      </p:sp>
      <p:pic>
        <p:nvPicPr>
          <p:cNvPr id="4" name="Picture 3">
            <a:extLst>
              <a:ext uri="{FF2B5EF4-FFF2-40B4-BE49-F238E27FC236}">
                <a16:creationId xmlns:a16="http://schemas.microsoft.com/office/drawing/2014/main" id="{AD721ED5-8964-2BDA-E518-4D30250D8FB9}"/>
              </a:ext>
            </a:extLst>
          </p:cNvPr>
          <p:cNvPicPr>
            <a:picLocks noChangeAspect="1"/>
          </p:cNvPicPr>
          <p:nvPr/>
        </p:nvPicPr>
        <p:blipFill>
          <a:blip r:embed="rId3"/>
          <a:stretch>
            <a:fillRect/>
          </a:stretch>
        </p:blipFill>
        <p:spPr>
          <a:xfrm>
            <a:off x="5164015" y="1825624"/>
            <a:ext cx="7772400" cy="3639571"/>
          </a:xfrm>
          <a:prstGeom prst="rect">
            <a:avLst/>
          </a:prstGeom>
        </p:spPr>
      </p:pic>
      <p:sp>
        <p:nvSpPr>
          <p:cNvPr id="5" name="Rectangle 4">
            <a:extLst>
              <a:ext uri="{FF2B5EF4-FFF2-40B4-BE49-F238E27FC236}">
                <a16:creationId xmlns:a16="http://schemas.microsoft.com/office/drawing/2014/main" id="{9F85D955-96A9-A974-CDE6-46838CCA5FF3}"/>
              </a:ext>
            </a:extLst>
          </p:cNvPr>
          <p:cNvSpPr/>
          <p:nvPr/>
        </p:nvSpPr>
        <p:spPr>
          <a:xfrm>
            <a:off x="6970625" y="4556716"/>
            <a:ext cx="3967006" cy="58971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509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7A15B-1535-F44F-8A92-DB331A3F0DF5}"/>
              </a:ext>
            </a:extLst>
          </p:cNvPr>
          <p:cNvSpPr>
            <a:spLocks noGrp="1"/>
          </p:cNvSpPr>
          <p:nvPr>
            <p:ph type="title"/>
          </p:nvPr>
        </p:nvSpPr>
        <p:spPr>
          <a:xfrm>
            <a:off x="741607" y="72314"/>
            <a:ext cx="10515600" cy="716700"/>
          </a:xfrm>
        </p:spPr>
        <p:txBody>
          <a:bodyPr/>
          <a:lstStyle/>
          <a:p>
            <a:r>
              <a:rPr lang="en-US" dirty="0"/>
              <a:t>Course text page</a:t>
            </a:r>
          </a:p>
        </p:txBody>
      </p:sp>
      <p:sp>
        <p:nvSpPr>
          <p:cNvPr id="3" name="Content Placeholder 2">
            <a:extLst>
              <a:ext uri="{FF2B5EF4-FFF2-40B4-BE49-F238E27FC236}">
                <a16:creationId xmlns:a16="http://schemas.microsoft.com/office/drawing/2014/main" id="{4416A6AF-3197-9844-92CD-0707E501F237}"/>
              </a:ext>
            </a:extLst>
          </p:cNvPr>
          <p:cNvSpPr>
            <a:spLocks noGrp="1"/>
          </p:cNvSpPr>
          <p:nvPr>
            <p:ph idx="1"/>
          </p:nvPr>
        </p:nvSpPr>
        <p:spPr>
          <a:xfrm>
            <a:off x="838200" y="1825625"/>
            <a:ext cx="2842846" cy="4364160"/>
          </a:xfrm>
        </p:spPr>
        <p:txBody>
          <a:bodyPr/>
          <a:lstStyle/>
          <a:p>
            <a:r>
              <a:rPr lang="en-US" dirty="0"/>
              <a:t>Read the entries in the first section: “Coding for data”</a:t>
            </a:r>
          </a:p>
        </p:txBody>
      </p:sp>
      <p:pic>
        <p:nvPicPr>
          <p:cNvPr id="6" name="Picture 5">
            <a:extLst>
              <a:ext uri="{FF2B5EF4-FFF2-40B4-BE49-F238E27FC236}">
                <a16:creationId xmlns:a16="http://schemas.microsoft.com/office/drawing/2014/main" id="{A8BCAACB-F1A7-A972-EAE7-197753694B08}"/>
              </a:ext>
            </a:extLst>
          </p:cNvPr>
          <p:cNvPicPr>
            <a:picLocks noChangeAspect="1"/>
          </p:cNvPicPr>
          <p:nvPr/>
        </p:nvPicPr>
        <p:blipFill>
          <a:blip r:embed="rId2"/>
          <a:stretch>
            <a:fillRect/>
          </a:stretch>
        </p:blipFill>
        <p:spPr>
          <a:xfrm>
            <a:off x="3933092" y="1926076"/>
            <a:ext cx="7772400" cy="3923433"/>
          </a:xfrm>
          <a:prstGeom prst="rect">
            <a:avLst/>
          </a:prstGeom>
        </p:spPr>
      </p:pic>
      <p:sp>
        <p:nvSpPr>
          <p:cNvPr id="7" name="Rectangle 6">
            <a:extLst>
              <a:ext uri="{FF2B5EF4-FFF2-40B4-BE49-F238E27FC236}">
                <a16:creationId xmlns:a16="http://schemas.microsoft.com/office/drawing/2014/main" id="{57F7A07F-8CE6-BED6-9801-D3295547DBB5}"/>
              </a:ext>
            </a:extLst>
          </p:cNvPr>
          <p:cNvSpPr/>
          <p:nvPr/>
        </p:nvSpPr>
        <p:spPr>
          <a:xfrm>
            <a:off x="3933092" y="3429000"/>
            <a:ext cx="1658816" cy="185810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1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BD87E-1C56-6623-8150-932B5532710B}"/>
              </a:ext>
            </a:extLst>
          </p:cNvPr>
          <p:cNvSpPr>
            <a:spLocks noGrp="1"/>
          </p:cNvSpPr>
          <p:nvPr>
            <p:ph type="title"/>
          </p:nvPr>
        </p:nvSpPr>
        <p:spPr/>
        <p:txBody>
          <a:bodyPr/>
          <a:lstStyle/>
          <a:p>
            <a:r>
              <a:rPr lang="en-US" dirty="0"/>
              <a:t>Student organized </a:t>
            </a:r>
            <a:r>
              <a:rPr lang="en-US" dirty="0" err="1"/>
              <a:t>Whatsapp</a:t>
            </a:r>
            <a:r>
              <a:rPr lang="en-US" dirty="0"/>
              <a:t> group</a:t>
            </a:r>
          </a:p>
        </p:txBody>
      </p:sp>
      <p:sp>
        <p:nvSpPr>
          <p:cNvPr id="3" name="Content Placeholder 2">
            <a:extLst>
              <a:ext uri="{FF2B5EF4-FFF2-40B4-BE49-F238E27FC236}">
                <a16:creationId xmlns:a16="http://schemas.microsoft.com/office/drawing/2014/main" id="{67750F8A-9CEB-FCB4-5953-D427BAA15F9F}"/>
              </a:ext>
            </a:extLst>
          </p:cNvPr>
          <p:cNvSpPr>
            <a:spLocks noGrp="1"/>
          </p:cNvSpPr>
          <p:nvPr>
            <p:ph idx="1"/>
          </p:nvPr>
        </p:nvSpPr>
        <p:spPr/>
        <p:txBody>
          <a:bodyPr/>
          <a:lstStyle/>
          <a:p>
            <a:r>
              <a:rPr lang="en-US" dirty="0"/>
              <a:t>Students have organized a </a:t>
            </a:r>
            <a:r>
              <a:rPr lang="en-US" dirty="0" err="1"/>
              <a:t>Whatsapp</a:t>
            </a:r>
            <a:r>
              <a:rPr lang="en-US" dirty="0"/>
              <a:t> group in the past</a:t>
            </a:r>
          </a:p>
          <a:p>
            <a:r>
              <a:rPr lang="en-US" dirty="0"/>
              <a:t>If you want to do that I will distribute the link</a:t>
            </a:r>
          </a:p>
          <a:p>
            <a:pPr lvl="1"/>
            <a:r>
              <a:rPr lang="en-US" dirty="0"/>
              <a:t>Send me an email and I will put it on the CANVAS page</a:t>
            </a:r>
          </a:p>
          <a:p>
            <a:r>
              <a:rPr lang="en-US" dirty="0"/>
              <a:t>I will not participate in the </a:t>
            </a:r>
            <a:r>
              <a:rPr lang="en-US" dirty="0" err="1"/>
              <a:t>whatsapp</a:t>
            </a:r>
            <a:r>
              <a:rPr lang="en-US" dirty="0"/>
              <a:t> group</a:t>
            </a:r>
          </a:p>
          <a:p>
            <a:pPr lvl="1"/>
            <a:r>
              <a:rPr lang="en-US" dirty="0"/>
              <a:t>no lurking</a:t>
            </a:r>
          </a:p>
          <a:p>
            <a:pPr lvl="1"/>
            <a:endParaRPr lang="en-US" dirty="0"/>
          </a:p>
          <a:p>
            <a:pPr lvl="1"/>
            <a:endParaRPr lang="en-US" dirty="0"/>
          </a:p>
        </p:txBody>
      </p:sp>
    </p:spTree>
    <p:extLst>
      <p:ext uri="{BB962C8B-B14F-4D97-AF65-F5344CB8AC3E}">
        <p14:creationId xmlns:p14="http://schemas.microsoft.com/office/powerpoint/2010/main" val="2879589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33CED5-5070-E063-0412-A41AB2359E23}"/>
              </a:ext>
            </a:extLst>
          </p:cNvPr>
          <p:cNvPicPr>
            <a:picLocks noChangeAspect="1"/>
          </p:cNvPicPr>
          <p:nvPr/>
        </p:nvPicPr>
        <p:blipFill>
          <a:blip r:embed="rId2"/>
          <a:stretch>
            <a:fillRect/>
          </a:stretch>
        </p:blipFill>
        <p:spPr>
          <a:xfrm>
            <a:off x="419100" y="2611947"/>
            <a:ext cx="11772900" cy="2946400"/>
          </a:xfrm>
          <a:prstGeom prst="rect">
            <a:avLst/>
          </a:prstGeom>
        </p:spPr>
      </p:pic>
      <p:sp>
        <p:nvSpPr>
          <p:cNvPr id="2" name="Title 1">
            <a:extLst>
              <a:ext uri="{FF2B5EF4-FFF2-40B4-BE49-F238E27FC236}">
                <a16:creationId xmlns:a16="http://schemas.microsoft.com/office/drawing/2014/main" id="{5C583FB1-68E4-CC44-B963-D3F42F02900E}"/>
              </a:ext>
            </a:extLst>
          </p:cNvPr>
          <p:cNvSpPr>
            <a:spLocks noGrp="1"/>
          </p:cNvSpPr>
          <p:nvPr>
            <p:ph type="title"/>
          </p:nvPr>
        </p:nvSpPr>
        <p:spPr/>
        <p:txBody>
          <a:bodyPr/>
          <a:lstStyle/>
          <a:p>
            <a:r>
              <a:rPr lang="en-US" dirty="0"/>
              <a:t>Surviving the computer</a:t>
            </a:r>
          </a:p>
        </p:txBody>
      </p:sp>
      <p:sp>
        <p:nvSpPr>
          <p:cNvPr id="3" name="Content Placeholder 2">
            <a:extLst>
              <a:ext uri="{FF2B5EF4-FFF2-40B4-BE49-F238E27FC236}">
                <a16:creationId xmlns:a16="http://schemas.microsoft.com/office/drawing/2014/main" id="{74210F94-81FD-7948-B810-08727A3300D8}"/>
              </a:ext>
            </a:extLst>
          </p:cNvPr>
          <p:cNvSpPr>
            <a:spLocks noGrp="1"/>
          </p:cNvSpPr>
          <p:nvPr>
            <p:ph idx="1"/>
          </p:nvPr>
        </p:nvSpPr>
        <p:spPr/>
        <p:txBody>
          <a:bodyPr/>
          <a:lstStyle/>
          <a:p>
            <a:r>
              <a:rPr lang="en-US" dirty="0"/>
              <a:t>Good advice</a:t>
            </a:r>
          </a:p>
          <a:p>
            <a:endParaRPr lang="en-US" dirty="0"/>
          </a:p>
        </p:txBody>
      </p:sp>
      <p:cxnSp>
        <p:nvCxnSpPr>
          <p:cNvPr id="6" name="Straight Connector 5">
            <a:extLst>
              <a:ext uri="{FF2B5EF4-FFF2-40B4-BE49-F238E27FC236}">
                <a16:creationId xmlns:a16="http://schemas.microsoft.com/office/drawing/2014/main" id="{41A905A7-FC22-6549-AE31-497EA42BFBAD}"/>
              </a:ext>
            </a:extLst>
          </p:cNvPr>
          <p:cNvCxnSpPr/>
          <p:nvPr/>
        </p:nvCxnSpPr>
        <p:spPr>
          <a:xfrm>
            <a:off x="7950200" y="4660705"/>
            <a:ext cx="2921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9607B7-C3E2-2443-8C44-B70AEAED7158}"/>
              </a:ext>
            </a:extLst>
          </p:cNvPr>
          <p:cNvCxnSpPr>
            <a:cxnSpLocks/>
          </p:cNvCxnSpPr>
          <p:nvPr/>
        </p:nvCxnSpPr>
        <p:spPr>
          <a:xfrm>
            <a:off x="746303" y="4963423"/>
            <a:ext cx="1022649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BCD84E-2A99-6342-A186-E3C46469AD37}"/>
              </a:ext>
            </a:extLst>
          </p:cNvPr>
          <p:cNvCxnSpPr>
            <a:cxnSpLocks/>
          </p:cNvCxnSpPr>
          <p:nvPr/>
        </p:nvCxnSpPr>
        <p:spPr>
          <a:xfrm>
            <a:off x="746303" y="5321439"/>
            <a:ext cx="369213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B3644D-1761-BF10-58E3-0A3AA7B563FF}"/>
              </a:ext>
            </a:extLst>
          </p:cNvPr>
          <p:cNvSpPr txBox="1"/>
          <p:nvPr/>
        </p:nvSpPr>
        <p:spPr>
          <a:xfrm>
            <a:off x="209550" y="5884683"/>
            <a:ext cx="1177290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Take a break.  Get away from your machine.  Think about something else.  Then come back</a:t>
            </a:r>
          </a:p>
          <a:p>
            <a:pPr marL="342900" indent="-342900">
              <a:buFont typeface="Arial" panose="020B0604020202020204" pitchFamily="34" charset="0"/>
              <a:buChar char="•"/>
            </a:pPr>
            <a:r>
              <a:rPr lang="en-US" sz="2400" dirty="0"/>
              <a:t>Writing things down can also help you to think in a different way (e.g. diagrams)</a:t>
            </a:r>
          </a:p>
        </p:txBody>
      </p:sp>
    </p:spTree>
    <p:extLst>
      <p:ext uri="{BB962C8B-B14F-4D97-AF65-F5344CB8AC3E}">
        <p14:creationId xmlns:p14="http://schemas.microsoft.com/office/powerpoint/2010/main" val="2557537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A03B-B5AA-8F12-129E-7B20E1C62D79}"/>
              </a:ext>
            </a:extLst>
          </p:cNvPr>
          <p:cNvSpPr>
            <a:spLocks noGrp="1"/>
          </p:cNvSpPr>
          <p:nvPr>
            <p:ph type="title"/>
          </p:nvPr>
        </p:nvSpPr>
        <p:spPr/>
        <p:txBody>
          <a:bodyPr/>
          <a:lstStyle/>
          <a:p>
            <a:r>
              <a:rPr lang="en-US" dirty="0"/>
              <a:t>Outline – What we will cover – Getting set up for the course</a:t>
            </a:r>
          </a:p>
        </p:txBody>
      </p:sp>
      <p:sp>
        <p:nvSpPr>
          <p:cNvPr id="3" name="Content Placeholder 2">
            <a:extLst>
              <a:ext uri="{FF2B5EF4-FFF2-40B4-BE49-F238E27FC236}">
                <a16:creationId xmlns:a16="http://schemas.microsoft.com/office/drawing/2014/main" id="{6CB9D5A9-452B-425E-2520-F69D8E95A315}"/>
              </a:ext>
            </a:extLst>
          </p:cNvPr>
          <p:cNvSpPr>
            <a:spLocks noGrp="1"/>
          </p:cNvSpPr>
          <p:nvPr>
            <p:ph idx="1"/>
          </p:nvPr>
        </p:nvSpPr>
        <p:spPr>
          <a:xfrm>
            <a:off x="803031" y="2189040"/>
            <a:ext cx="10515600" cy="4351338"/>
          </a:xfrm>
        </p:spPr>
        <p:txBody>
          <a:bodyPr>
            <a:normAutofit/>
          </a:bodyPr>
          <a:lstStyle/>
          <a:p>
            <a:r>
              <a:rPr lang="en-US" dirty="0"/>
              <a:t>Course resources</a:t>
            </a:r>
          </a:p>
          <a:p>
            <a:pPr lvl="1"/>
            <a:r>
              <a:rPr lang="en-US" dirty="0" err="1"/>
              <a:t>VLab</a:t>
            </a:r>
            <a:r>
              <a:rPr lang="en-US" dirty="0"/>
              <a:t> and </a:t>
            </a:r>
            <a:r>
              <a:rPr lang="en-US" dirty="0" err="1"/>
              <a:t>jupyter</a:t>
            </a:r>
            <a:r>
              <a:rPr lang="en-US" dirty="0"/>
              <a:t> notebooks</a:t>
            </a:r>
          </a:p>
          <a:p>
            <a:pPr lvl="1"/>
            <a:r>
              <a:rPr lang="en-US" dirty="0"/>
              <a:t>Piazza (Q &amp; A)</a:t>
            </a:r>
          </a:p>
          <a:p>
            <a:pPr lvl="1"/>
            <a:r>
              <a:rPr lang="en-US" dirty="0"/>
              <a:t>CANVAS page</a:t>
            </a:r>
          </a:p>
          <a:p>
            <a:pPr lvl="1"/>
            <a:r>
              <a:rPr lang="en-US" dirty="0"/>
              <a:t>e-textbook</a:t>
            </a:r>
          </a:p>
          <a:p>
            <a:pPr lvl="1"/>
            <a:r>
              <a:rPr lang="en-US" dirty="0"/>
              <a:t>Student </a:t>
            </a:r>
            <a:r>
              <a:rPr lang="en-US" dirty="0" err="1"/>
              <a:t>Whatsapp</a:t>
            </a:r>
            <a:r>
              <a:rPr lang="en-US" dirty="0"/>
              <a:t> group?</a:t>
            </a:r>
          </a:p>
          <a:p>
            <a:r>
              <a:rPr lang="en-US" dirty="0"/>
              <a:t>Surviving the computer – some advice</a:t>
            </a:r>
          </a:p>
          <a:p>
            <a:r>
              <a:rPr lang="en-US" dirty="0"/>
              <a:t>Our first exercise – Dracula</a:t>
            </a:r>
          </a:p>
        </p:txBody>
      </p:sp>
    </p:spTree>
    <p:extLst>
      <p:ext uri="{BB962C8B-B14F-4D97-AF65-F5344CB8AC3E}">
        <p14:creationId xmlns:p14="http://schemas.microsoft.com/office/powerpoint/2010/main" val="1473487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36DD9-5929-BB46-952A-4F37AD2988D9}"/>
              </a:ext>
            </a:extLst>
          </p:cNvPr>
          <p:cNvSpPr>
            <a:spLocks noGrp="1"/>
          </p:cNvSpPr>
          <p:nvPr>
            <p:ph type="title"/>
          </p:nvPr>
        </p:nvSpPr>
        <p:spPr/>
        <p:txBody>
          <a:bodyPr/>
          <a:lstStyle/>
          <a:p>
            <a:r>
              <a:rPr lang="en-US" dirty="0"/>
              <a:t>The first exercise:  Dracula</a:t>
            </a:r>
            <a:br>
              <a:rPr lang="en-US" dirty="0"/>
            </a:br>
            <a:r>
              <a:rPr lang="en-US" dirty="0"/>
              <a:t>Plotting the classics</a:t>
            </a:r>
          </a:p>
        </p:txBody>
      </p:sp>
      <p:sp>
        <p:nvSpPr>
          <p:cNvPr id="3" name="Content Placeholder 2">
            <a:extLst>
              <a:ext uri="{FF2B5EF4-FFF2-40B4-BE49-F238E27FC236}">
                <a16:creationId xmlns:a16="http://schemas.microsoft.com/office/drawing/2014/main" id="{D1404E8C-8FDF-F04B-9513-8189CDF1F162}"/>
              </a:ext>
            </a:extLst>
          </p:cNvPr>
          <p:cNvSpPr>
            <a:spLocks noGrp="1"/>
          </p:cNvSpPr>
          <p:nvPr>
            <p:ph idx="1"/>
          </p:nvPr>
        </p:nvSpPr>
        <p:spPr>
          <a:xfrm>
            <a:off x="838200" y="1825624"/>
            <a:ext cx="10515600" cy="4955319"/>
          </a:xfrm>
        </p:spPr>
        <p:txBody>
          <a:bodyPr>
            <a:normAutofit lnSpcReduction="10000"/>
          </a:bodyPr>
          <a:lstStyle/>
          <a:p>
            <a:r>
              <a:rPr lang="en-US" dirty="0"/>
              <a:t>You don’t have to understand the code (yet)</a:t>
            </a:r>
          </a:p>
          <a:p>
            <a:r>
              <a:rPr lang="en-US" dirty="0"/>
              <a:t>Checks that you can open a notebook and run the sections</a:t>
            </a:r>
          </a:p>
          <a:p>
            <a:r>
              <a:rPr lang="en-US" dirty="0"/>
              <a:t>Has some examples of what you can do…</a:t>
            </a:r>
          </a:p>
          <a:p>
            <a:pPr lvl="1"/>
            <a:r>
              <a:rPr lang="en-US" dirty="0"/>
              <a:t>Get text from the internet</a:t>
            </a:r>
          </a:p>
          <a:p>
            <a:pPr lvl="1"/>
            <a:r>
              <a:rPr lang="en-US" dirty="0"/>
              <a:t>break it up into chunks (words, chapters)</a:t>
            </a:r>
          </a:p>
          <a:p>
            <a:pPr lvl="1"/>
            <a:r>
              <a:rPr lang="en-US" dirty="0"/>
              <a:t>Count how often the principle characters are mentioned</a:t>
            </a:r>
          </a:p>
          <a:p>
            <a:pPr lvl="1"/>
            <a:r>
              <a:rPr lang="en-US" dirty="0"/>
              <a:t>Make a summary table by chapter (of </a:t>
            </a:r>
            <a:r>
              <a:rPr lang="en-US" u="sng" dirty="0"/>
              <a:t>cumulative</a:t>
            </a:r>
            <a:r>
              <a:rPr lang="en-US" dirty="0"/>
              <a:t> numbers - important for interpretation [not numbers for </a:t>
            </a:r>
            <a:r>
              <a:rPr lang="en-US"/>
              <a:t>each chapter])</a:t>
            </a:r>
            <a:endParaRPr lang="en-US" dirty="0"/>
          </a:p>
          <a:p>
            <a:pPr lvl="1"/>
            <a:r>
              <a:rPr lang="en-US" dirty="0"/>
              <a:t>Plot the summary</a:t>
            </a:r>
          </a:p>
          <a:p>
            <a:pPr lvl="1"/>
            <a:r>
              <a:rPr lang="en-US" dirty="0"/>
              <a:t>See what you can learn from the summary plot</a:t>
            </a:r>
          </a:p>
          <a:p>
            <a:pPr lvl="2"/>
            <a:r>
              <a:rPr lang="en-US" dirty="0"/>
              <a:t>e.g. who is the principle character</a:t>
            </a:r>
          </a:p>
          <a:p>
            <a:pPr lvl="2"/>
            <a:r>
              <a:rPr lang="en-US" dirty="0"/>
              <a:t>who is the “love interest”</a:t>
            </a:r>
          </a:p>
          <a:p>
            <a:pPr lvl="2"/>
            <a:r>
              <a:rPr lang="en-US" dirty="0"/>
              <a:t>when are </a:t>
            </a:r>
            <a:r>
              <a:rPr lang="en-US" dirty="0" err="1"/>
              <a:t>secondard</a:t>
            </a:r>
            <a:r>
              <a:rPr lang="en-US" dirty="0"/>
              <a:t> characters important</a:t>
            </a:r>
          </a:p>
        </p:txBody>
      </p:sp>
    </p:spTree>
    <p:extLst>
      <p:ext uri="{BB962C8B-B14F-4D97-AF65-F5344CB8AC3E}">
        <p14:creationId xmlns:p14="http://schemas.microsoft.com/office/powerpoint/2010/main" val="2354528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E4A5-2C3C-DFD5-85EA-F1B9849BB9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7394E-7461-3924-F805-71BEF64C0A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43518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E303-BC66-6348-A93F-5EFB8F0FD3E0}"/>
              </a:ext>
            </a:extLst>
          </p:cNvPr>
          <p:cNvSpPr>
            <a:spLocks noGrp="1"/>
          </p:cNvSpPr>
          <p:nvPr>
            <p:ph type="title"/>
          </p:nvPr>
        </p:nvSpPr>
        <p:spPr>
          <a:xfrm>
            <a:off x="838200" y="0"/>
            <a:ext cx="10515600" cy="1325563"/>
          </a:xfrm>
        </p:spPr>
        <p:txBody>
          <a:bodyPr/>
          <a:lstStyle/>
          <a:p>
            <a:r>
              <a:rPr lang="en-US" dirty="0"/>
              <a:t>Summary</a:t>
            </a:r>
          </a:p>
        </p:txBody>
      </p:sp>
      <p:sp>
        <p:nvSpPr>
          <p:cNvPr id="3" name="Content Placeholder 2">
            <a:extLst>
              <a:ext uri="{FF2B5EF4-FFF2-40B4-BE49-F238E27FC236}">
                <a16:creationId xmlns:a16="http://schemas.microsoft.com/office/drawing/2014/main" id="{F0FD8F8F-6A69-E949-A712-D3190AE51ADB}"/>
              </a:ext>
            </a:extLst>
          </p:cNvPr>
          <p:cNvSpPr>
            <a:spLocks noGrp="1"/>
          </p:cNvSpPr>
          <p:nvPr>
            <p:ph idx="1"/>
          </p:nvPr>
        </p:nvSpPr>
        <p:spPr>
          <a:xfrm>
            <a:off x="838200" y="1356946"/>
            <a:ext cx="10515600" cy="5372100"/>
          </a:xfrm>
        </p:spPr>
        <p:txBody>
          <a:bodyPr>
            <a:normAutofit fontScale="85000" lnSpcReduction="10000"/>
          </a:bodyPr>
          <a:lstStyle/>
          <a:p>
            <a:r>
              <a:rPr lang="en-US" dirty="0"/>
              <a:t>We’ve looked at </a:t>
            </a:r>
            <a:r>
              <a:rPr lang="en-US" dirty="0" err="1"/>
              <a:t>VLab</a:t>
            </a:r>
            <a:endParaRPr lang="en-US" dirty="0"/>
          </a:p>
          <a:p>
            <a:r>
              <a:rPr lang="en-US" dirty="0"/>
              <a:t>We’ve seen the canvas page</a:t>
            </a:r>
          </a:p>
          <a:p>
            <a:r>
              <a:rPr lang="en-US" dirty="0"/>
              <a:t>We’ve seen how to access the course text</a:t>
            </a:r>
          </a:p>
          <a:p>
            <a:r>
              <a:rPr lang="en-US" dirty="0"/>
              <a:t>We’ve seen what </a:t>
            </a:r>
            <a:r>
              <a:rPr lang="en-US" dirty="0" err="1"/>
              <a:t>jupyter</a:t>
            </a:r>
            <a:r>
              <a:rPr lang="en-US" dirty="0"/>
              <a:t> notebooks look like and how to open them</a:t>
            </a:r>
          </a:p>
          <a:p>
            <a:r>
              <a:rPr lang="en-US" dirty="0"/>
              <a:t>We’ve seen piazza – Ask questions!</a:t>
            </a:r>
          </a:p>
          <a:p>
            <a:endParaRPr lang="en-US" dirty="0"/>
          </a:p>
          <a:p>
            <a:r>
              <a:rPr lang="en-US" dirty="0"/>
              <a:t>Dracula – Our first exercise</a:t>
            </a:r>
          </a:p>
          <a:p>
            <a:pPr lvl="1"/>
            <a:r>
              <a:rPr lang="en-US" dirty="0"/>
              <a:t>Plotting the classics (you don’t have to understand the code parts – we don’t expect that yet)</a:t>
            </a:r>
          </a:p>
          <a:p>
            <a:r>
              <a:rPr lang="en-US" dirty="0"/>
              <a:t>Just see what is possible, getting text from the internet, breaking it up, plotting the results</a:t>
            </a:r>
          </a:p>
          <a:p>
            <a:r>
              <a:rPr lang="en-US" dirty="0"/>
              <a:t>See what you can understand about a book from even a few lines of python code</a:t>
            </a:r>
          </a:p>
          <a:p>
            <a:r>
              <a:rPr lang="en-US" dirty="0"/>
              <a:t>Practice understanding what a graph is showing you (first identify the parts clearly)</a:t>
            </a:r>
          </a:p>
        </p:txBody>
      </p:sp>
    </p:spTree>
    <p:extLst>
      <p:ext uri="{BB962C8B-B14F-4D97-AF65-F5344CB8AC3E}">
        <p14:creationId xmlns:p14="http://schemas.microsoft.com/office/powerpoint/2010/main" val="396408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D3E9-DAF6-E108-C7AE-2F78070A474C}"/>
              </a:ext>
            </a:extLst>
          </p:cNvPr>
          <p:cNvSpPr>
            <a:spLocks noGrp="1"/>
          </p:cNvSpPr>
          <p:nvPr>
            <p:ph type="title"/>
          </p:nvPr>
        </p:nvSpPr>
        <p:spPr/>
        <p:txBody>
          <a:bodyPr/>
          <a:lstStyle/>
          <a:p>
            <a:r>
              <a:rPr lang="en-US" dirty="0"/>
              <a:t>Course organization – course map</a:t>
            </a:r>
          </a:p>
        </p:txBody>
      </p:sp>
      <p:sp>
        <p:nvSpPr>
          <p:cNvPr id="3" name="Content Placeholder 2">
            <a:extLst>
              <a:ext uri="{FF2B5EF4-FFF2-40B4-BE49-F238E27FC236}">
                <a16:creationId xmlns:a16="http://schemas.microsoft.com/office/drawing/2014/main" id="{23D70FE6-F027-8639-641E-C82A1966316F}"/>
              </a:ext>
            </a:extLst>
          </p:cNvPr>
          <p:cNvSpPr>
            <a:spLocks noGrp="1"/>
          </p:cNvSpPr>
          <p:nvPr>
            <p:ph idx="1"/>
          </p:nvPr>
        </p:nvSpPr>
        <p:spPr>
          <a:xfrm>
            <a:off x="621321" y="1743561"/>
            <a:ext cx="2696310" cy="4411054"/>
          </a:xfrm>
        </p:spPr>
        <p:txBody>
          <a:bodyPr>
            <a:normAutofit fontScale="70000" lnSpcReduction="20000"/>
          </a:bodyPr>
          <a:lstStyle/>
          <a:p>
            <a:r>
              <a:rPr lang="en-US" dirty="0"/>
              <a:t>The course runs on two tracks in parallel:</a:t>
            </a:r>
          </a:p>
          <a:p>
            <a:endParaRPr lang="en-US" dirty="0"/>
          </a:p>
          <a:p>
            <a:pPr marL="514350" indent="-514350">
              <a:buAutoNum type="arabicParenR"/>
            </a:pPr>
            <a:r>
              <a:rPr lang="en-US" dirty="0"/>
              <a:t>Python programming concepts</a:t>
            </a:r>
          </a:p>
          <a:p>
            <a:pPr marL="514350" indent="-514350">
              <a:buAutoNum type="arabicParenR"/>
            </a:pPr>
            <a:r>
              <a:rPr lang="en-US" dirty="0"/>
              <a:t>Data science concepts</a:t>
            </a:r>
          </a:p>
          <a:p>
            <a:pPr marL="0" indent="0">
              <a:buNone/>
            </a:pPr>
            <a:endParaRPr lang="en-US" dirty="0"/>
          </a:p>
          <a:p>
            <a:pPr marL="0" indent="0">
              <a:buNone/>
            </a:pPr>
            <a:r>
              <a:rPr lang="en-US" dirty="0"/>
              <a:t>These don’t always look connected (and sometimes they aren’t), but you need both.</a:t>
            </a:r>
          </a:p>
          <a:p>
            <a:pPr marL="0" indent="0">
              <a:buNone/>
            </a:pPr>
            <a:endParaRPr lang="en-US" dirty="0"/>
          </a:p>
          <a:p>
            <a:pPr marL="0" indent="0">
              <a:buNone/>
            </a:pPr>
            <a:r>
              <a:rPr lang="en-US" dirty="0"/>
              <a:t>More detailed map for each week</a:t>
            </a:r>
          </a:p>
        </p:txBody>
      </p:sp>
      <p:graphicFrame>
        <p:nvGraphicFramePr>
          <p:cNvPr id="4" name="Table 3">
            <a:extLst>
              <a:ext uri="{FF2B5EF4-FFF2-40B4-BE49-F238E27FC236}">
                <a16:creationId xmlns:a16="http://schemas.microsoft.com/office/drawing/2014/main" id="{E3BD08C3-A735-7783-82D4-DA0CBAF3F2C9}"/>
              </a:ext>
            </a:extLst>
          </p:cNvPr>
          <p:cNvGraphicFramePr>
            <a:graphicFrameLocks noGrp="1"/>
          </p:cNvGraphicFramePr>
          <p:nvPr>
            <p:extLst>
              <p:ext uri="{D42A27DB-BD31-4B8C-83A1-F6EECF244321}">
                <p14:modId xmlns:p14="http://schemas.microsoft.com/office/powerpoint/2010/main" val="154820961"/>
              </p:ext>
            </p:extLst>
          </p:nvPr>
        </p:nvGraphicFramePr>
        <p:xfrm>
          <a:off x="3669786" y="1529245"/>
          <a:ext cx="7896575" cy="4737356"/>
        </p:xfrm>
        <a:graphic>
          <a:graphicData uri="http://schemas.openxmlformats.org/drawingml/2006/table">
            <a:tbl>
              <a:tblPr firstRow="1" bandRow="1">
                <a:tableStyleId>{5940675A-B579-460E-94D1-54222C63F5DA}</a:tableStyleId>
              </a:tblPr>
              <a:tblGrid>
                <a:gridCol w="824115">
                  <a:extLst>
                    <a:ext uri="{9D8B030D-6E8A-4147-A177-3AD203B41FA5}">
                      <a16:colId xmlns:a16="http://schemas.microsoft.com/office/drawing/2014/main" val="4224989671"/>
                    </a:ext>
                  </a:extLst>
                </a:gridCol>
                <a:gridCol w="2090854">
                  <a:extLst>
                    <a:ext uri="{9D8B030D-6E8A-4147-A177-3AD203B41FA5}">
                      <a16:colId xmlns:a16="http://schemas.microsoft.com/office/drawing/2014/main" val="1501793916"/>
                    </a:ext>
                  </a:extLst>
                </a:gridCol>
                <a:gridCol w="2490803">
                  <a:extLst>
                    <a:ext uri="{9D8B030D-6E8A-4147-A177-3AD203B41FA5}">
                      <a16:colId xmlns:a16="http://schemas.microsoft.com/office/drawing/2014/main" val="2302976762"/>
                    </a:ext>
                  </a:extLst>
                </a:gridCol>
                <a:gridCol w="2490803">
                  <a:extLst>
                    <a:ext uri="{9D8B030D-6E8A-4147-A177-3AD203B41FA5}">
                      <a16:colId xmlns:a16="http://schemas.microsoft.com/office/drawing/2014/main" val="891425747"/>
                    </a:ext>
                  </a:extLst>
                </a:gridCol>
              </a:tblGrid>
              <a:tr h="617476">
                <a:tc>
                  <a:txBody>
                    <a:bodyPr/>
                    <a:lstStyle/>
                    <a:p>
                      <a:pPr algn="ctr"/>
                      <a:r>
                        <a:rPr lang="en-US" b="1" dirty="0"/>
                        <a:t>Week</a:t>
                      </a:r>
                      <a:endParaRPr lang="en-GB" b="1" dirty="0"/>
                    </a:p>
                  </a:txBody>
                  <a:tcPr anchor="ctr">
                    <a:solidFill>
                      <a:schemeClr val="accent1">
                        <a:lumMod val="20000"/>
                        <a:lumOff val="80000"/>
                      </a:schemeClr>
                    </a:solidFill>
                  </a:tcPr>
                </a:tc>
                <a:tc>
                  <a:txBody>
                    <a:bodyPr/>
                    <a:lstStyle/>
                    <a:p>
                      <a:pPr algn="ctr"/>
                      <a:r>
                        <a:rPr lang="en-US" b="1" dirty="0"/>
                        <a:t>Data concepts</a:t>
                      </a:r>
                      <a:endParaRPr lang="en-GB" b="1" dirty="0"/>
                    </a:p>
                  </a:txBody>
                  <a:tcPr anchor="ctr">
                    <a:solidFill>
                      <a:schemeClr val="accent1">
                        <a:lumMod val="20000"/>
                        <a:lumOff val="80000"/>
                      </a:schemeClr>
                    </a:solidFill>
                  </a:tcPr>
                </a:tc>
                <a:tc>
                  <a:txBody>
                    <a:bodyPr/>
                    <a:lstStyle/>
                    <a:p>
                      <a:pPr algn="ctr"/>
                      <a:r>
                        <a:rPr lang="en-US" b="1" dirty="0"/>
                        <a:t>Python</a:t>
                      </a:r>
                      <a:endParaRPr lang="en-GB" b="1" dirty="0"/>
                    </a:p>
                  </a:txBody>
                  <a:tcPr anchor="ctr">
                    <a:solidFill>
                      <a:schemeClr val="accent1">
                        <a:lumMod val="20000"/>
                        <a:lumOff val="80000"/>
                      </a:schemeClr>
                    </a:solidFill>
                  </a:tcPr>
                </a:tc>
                <a:tc>
                  <a:txBody>
                    <a:bodyPr/>
                    <a:lstStyle/>
                    <a:p>
                      <a:pPr algn="ctr"/>
                      <a:r>
                        <a:rPr lang="en-US" b="1" dirty="0"/>
                        <a:t>Examples</a:t>
                      </a:r>
                      <a:endParaRPr lang="en-GB" b="1" dirty="0"/>
                    </a:p>
                  </a:txBody>
                  <a:tcPr anchor="ctr">
                    <a:solidFill>
                      <a:schemeClr val="accent1">
                        <a:lumMod val="20000"/>
                        <a:lumOff val="80000"/>
                      </a:schemeClr>
                    </a:solidFill>
                  </a:tcPr>
                </a:tc>
                <a:extLst>
                  <a:ext uri="{0D108BD9-81ED-4DB2-BD59-A6C34878D82A}">
                    <a16:rowId xmlns:a16="http://schemas.microsoft.com/office/drawing/2014/main" val="3038626164"/>
                  </a:ext>
                </a:extLst>
              </a:tr>
              <a:tr h="589691">
                <a:tc>
                  <a:txBody>
                    <a:bodyPr/>
                    <a:lstStyle/>
                    <a:p>
                      <a:pPr algn="ctr"/>
                      <a:r>
                        <a:rPr lang="en-US" dirty="0"/>
                        <a:t>1-2</a:t>
                      </a:r>
                      <a:endParaRPr lang="en-GB" dirty="0"/>
                    </a:p>
                  </a:txBody>
                  <a:tcPr anchor="ctr"/>
                </a:tc>
                <a:tc>
                  <a:txBody>
                    <a:bodyPr/>
                    <a:lstStyle/>
                    <a:p>
                      <a:pPr algn="ctr"/>
                      <a:r>
                        <a:rPr lang="en-GB" dirty="0"/>
                        <a:t>Sampling and distributions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Python basics:</a:t>
                      </a:r>
                      <a:endParaRPr lang="en-GB" dirty="0"/>
                    </a:p>
                    <a:p>
                      <a:pPr algn="ctr"/>
                      <a:r>
                        <a:rPr lang="en-US" dirty="0"/>
                        <a:t>Variables, operations, functions </a:t>
                      </a: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444411159"/>
                  </a:ext>
                </a:extLst>
              </a:tr>
              <a:tr h="370840">
                <a:tc>
                  <a:txBody>
                    <a:bodyPr/>
                    <a:lstStyle/>
                    <a:p>
                      <a:pPr algn="ctr"/>
                      <a:r>
                        <a:rPr lang="en-US" dirty="0"/>
                        <a:t>3-5</a:t>
                      </a:r>
                      <a:endParaRPr lang="en-GB" dirty="0"/>
                    </a:p>
                  </a:txBody>
                  <a:tcPr anchor="ctr"/>
                </a:tc>
                <a:tc>
                  <a:txBody>
                    <a:bodyPr/>
                    <a:lstStyle/>
                    <a:p>
                      <a:pPr algn="ctr"/>
                      <a:r>
                        <a:rPr lang="en-US" dirty="0"/>
                        <a:t>Simulations</a:t>
                      </a:r>
                      <a:endParaRPr lang="en-GB" dirty="0"/>
                    </a:p>
                  </a:txBody>
                  <a:tcPr anchor="ctr"/>
                </a:tc>
                <a:tc>
                  <a:txBody>
                    <a:bodyPr/>
                    <a:lstStyle/>
                    <a:p>
                      <a:pPr algn="ctr"/>
                      <a:r>
                        <a:rPr lang="en-US" dirty="0"/>
                        <a:t>Arrays, loops, data frames</a:t>
                      </a:r>
                      <a:endParaRPr lang="en-GB" dirty="0"/>
                    </a:p>
                  </a:txBody>
                  <a:tcPr anchor="ctr"/>
                </a:tc>
                <a:tc>
                  <a:txBody>
                    <a:bodyPr/>
                    <a:lstStyle/>
                    <a:p>
                      <a:pPr algn="ctr"/>
                      <a:r>
                        <a:rPr lang="en-US" dirty="0"/>
                        <a:t>Births of boys/girls,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Ethnicity of the jury</a:t>
                      </a:r>
                    </a:p>
                  </a:txBody>
                  <a:tcPr anchor="ctr"/>
                </a:tc>
                <a:extLst>
                  <a:ext uri="{0D108BD9-81ED-4DB2-BD59-A6C34878D82A}">
                    <a16:rowId xmlns:a16="http://schemas.microsoft.com/office/drawing/2014/main" val="280826457"/>
                  </a:ext>
                </a:extLst>
              </a:tr>
              <a:tr h="370840">
                <a:tc>
                  <a:txBody>
                    <a:bodyPr/>
                    <a:lstStyle/>
                    <a:p>
                      <a:pPr algn="ctr"/>
                      <a:r>
                        <a:rPr lang="en-US" dirty="0"/>
                        <a:t>7</a:t>
                      </a:r>
                      <a:endParaRPr lang="en-GB" dirty="0"/>
                    </a:p>
                  </a:txBody>
                  <a:tcPr anchor="ctr"/>
                </a:tc>
                <a:tc>
                  <a:txBody>
                    <a:bodyPr/>
                    <a:lstStyle/>
                    <a:p>
                      <a:pPr algn="ctr"/>
                      <a:r>
                        <a:rPr lang="en-US" dirty="0"/>
                        <a:t>Permutations</a:t>
                      </a:r>
                      <a:endParaRPr lang="en-GB" dirty="0"/>
                    </a:p>
                  </a:txBody>
                  <a:tcPr anchor="ctr"/>
                </a:tc>
                <a:tc>
                  <a:txBody>
                    <a:bodyPr/>
                    <a:lstStyle/>
                    <a:p>
                      <a:pPr algn="ctr"/>
                      <a:r>
                        <a:rPr lang="en-US" dirty="0"/>
                        <a:t>Random shuffle,</a:t>
                      </a:r>
                    </a:p>
                    <a:p>
                      <a:pPr algn="ctr"/>
                      <a:r>
                        <a:rPr lang="en-US" dirty="0"/>
                        <a:t>‘if’ statement, compare means (t-tests)</a:t>
                      </a:r>
                      <a:endParaRPr lang="en-GB" dirty="0"/>
                    </a:p>
                  </a:txBody>
                  <a:tcPr anchor="ctr"/>
                </a:tc>
                <a:tc>
                  <a:txBody>
                    <a:bodyPr/>
                    <a:lstStyle/>
                    <a:p>
                      <a:pPr algn="ctr"/>
                      <a:r>
                        <a:rPr lang="en-GB" sz="1800" b="0" i="0" kern="1200" dirty="0">
                          <a:solidFill>
                            <a:schemeClr val="tx1"/>
                          </a:solidFill>
                          <a:effectLst/>
                          <a:latin typeface="+mn-lt"/>
                          <a:ea typeface="+mn-ea"/>
                          <a:cs typeface="+mn-cs"/>
                        </a:rPr>
                        <a:t>McDonalds/Starbucks,</a:t>
                      </a:r>
                      <a:endParaRPr lang="en-US" dirty="0"/>
                    </a:p>
                    <a:p>
                      <a:pPr algn="ctr"/>
                      <a:r>
                        <a:rPr lang="en-US" dirty="0"/>
                        <a:t>Mosquitos and beer</a:t>
                      </a:r>
                      <a:endParaRPr lang="en-GB" dirty="0"/>
                    </a:p>
                  </a:txBody>
                  <a:tcPr anchor="ctr"/>
                </a:tc>
                <a:extLst>
                  <a:ext uri="{0D108BD9-81ED-4DB2-BD59-A6C34878D82A}">
                    <a16:rowId xmlns:a16="http://schemas.microsoft.com/office/drawing/2014/main" val="2562869093"/>
                  </a:ext>
                </a:extLst>
              </a:tr>
              <a:tr h="370840">
                <a:tc>
                  <a:txBody>
                    <a:bodyPr/>
                    <a:lstStyle/>
                    <a:p>
                      <a:pPr algn="ctr"/>
                      <a:r>
                        <a:rPr lang="en-US" dirty="0"/>
                        <a:t>8</a:t>
                      </a:r>
                      <a:endParaRPr lang="en-GB" dirty="0"/>
                    </a:p>
                  </a:txBody>
                  <a:tcPr anchor="ctr"/>
                </a:tc>
                <a:tc>
                  <a:txBody>
                    <a:bodyPr/>
                    <a:lstStyle/>
                    <a:p>
                      <a:pPr algn="ctr"/>
                      <a:r>
                        <a:rPr lang="en-US" dirty="0"/>
                        <a:t>Linear relationship</a:t>
                      </a:r>
                      <a:endParaRPr lang="en-GB" dirty="0"/>
                    </a:p>
                  </a:txBody>
                  <a:tcPr anchor="ctr"/>
                </a:tc>
                <a:tc>
                  <a:txBody>
                    <a:bodyPr/>
                    <a:lstStyle/>
                    <a:p>
                      <a:pPr algn="ctr"/>
                      <a:r>
                        <a:rPr lang="en-US" dirty="0"/>
                        <a:t>Handling missing data, correlation</a:t>
                      </a:r>
                    </a:p>
                  </a:txBody>
                  <a:tcPr anchor="ctr"/>
                </a:tc>
                <a:tc>
                  <a:txBody>
                    <a:bodyPr/>
                    <a:lstStyle/>
                    <a:p>
                      <a:pPr algn="ctr"/>
                      <a:r>
                        <a:rPr lang="en-GB" dirty="0"/>
                        <a:t>Fertility and GDP</a:t>
                      </a:r>
                    </a:p>
                  </a:txBody>
                  <a:tcPr anchor="ctr"/>
                </a:tc>
                <a:extLst>
                  <a:ext uri="{0D108BD9-81ED-4DB2-BD59-A6C34878D82A}">
                    <a16:rowId xmlns:a16="http://schemas.microsoft.com/office/drawing/2014/main" val="223768466"/>
                  </a:ext>
                </a:extLst>
              </a:tr>
              <a:tr h="370840">
                <a:tc>
                  <a:txBody>
                    <a:bodyPr/>
                    <a:lstStyle/>
                    <a:p>
                      <a:pPr algn="ctr"/>
                      <a:r>
                        <a:rPr lang="en-US" dirty="0"/>
                        <a:t>9</a:t>
                      </a:r>
                      <a:endParaRPr lang="en-GB" dirty="0"/>
                    </a:p>
                  </a:txBody>
                  <a:tcPr anchor="ctr"/>
                </a:tc>
                <a:tc>
                  <a:txBody>
                    <a:bodyPr/>
                    <a:lstStyle/>
                    <a:p>
                      <a:pPr algn="ctr"/>
                      <a:r>
                        <a:rPr lang="en-US" dirty="0"/>
                        <a:t>Linear relationship</a:t>
                      </a:r>
                      <a:endParaRPr lang="en-GB" dirty="0"/>
                    </a:p>
                  </a:txBody>
                  <a:tcPr anchor="ctr"/>
                </a:tc>
                <a:tc>
                  <a:txBody>
                    <a:bodyPr/>
                    <a:lstStyle/>
                    <a:p>
                      <a:pPr algn="ctr"/>
                      <a:r>
                        <a:rPr lang="en-US" dirty="0"/>
                        <a:t>Optimization, regression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tx1"/>
                          </a:solidFill>
                          <a:effectLst/>
                          <a:latin typeface="+mn-lt"/>
                          <a:ea typeface="+mn-ea"/>
                          <a:cs typeface="+mn-cs"/>
                        </a:rPr>
                        <a:t>Cholesterol levels and heart disease</a:t>
                      </a:r>
                      <a:endParaRPr lang="en-GB" dirty="0"/>
                    </a:p>
                  </a:txBody>
                  <a:tcPr anchor="ctr"/>
                </a:tc>
                <a:extLst>
                  <a:ext uri="{0D108BD9-81ED-4DB2-BD59-A6C34878D82A}">
                    <a16:rowId xmlns:a16="http://schemas.microsoft.com/office/drawing/2014/main" val="2353573551"/>
                  </a:ext>
                </a:extLst>
              </a:tr>
              <a:tr h="370840">
                <a:tc>
                  <a:txBody>
                    <a:bodyPr/>
                    <a:lstStyle/>
                    <a:p>
                      <a:pPr algn="ctr"/>
                      <a:r>
                        <a:rPr lang="en-US" dirty="0"/>
                        <a:t>10</a:t>
                      </a:r>
                      <a:endParaRPr lang="en-GB" dirty="0"/>
                    </a:p>
                  </a:txBody>
                  <a:tcPr anchor="ctr"/>
                </a:tc>
                <a:tc>
                  <a:txBody>
                    <a:bodyPr/>
                    <a:lstStyle/>
                    <a:p>
                      <a:pPr algn="ctr"/>
                      <a:r>
                        <a:rPr lang="en-US" dirty="0"/>
                        <a:t>Count data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chi-square test</a:t>
                      </a:r>
                      <a:endParaRPr lang="en-GB" dirty="0"/>
                    </a:p>
                  </a:txBody>
                  <a:tcPr anchor="ctr"/>
                </a:tc>
                <a:tc>
                  <a:txBody>
                    <a:bodyPr/>
                    <a:lstStyle/>
                    <a:p>
                      <a:pPr algn="ctr"/>
                      <a:r>
                        <a:rPr lang="en-US" dirty="0"/>
                        <a:t>Titanic</a:t>
                      </a:r>
                      <a:endParaRPr lang="en-GB" dirty="0"/>
                    </a:p>
                  </a:txBody>
                  <a:tcPr anchor="ctr"/>
                </a:tc>
                <a:extLst>
                  <a:ext uri="{0D108BD9-81ED-4DB2-BD59-A6C34878D82A}">
                    <a16:rowId xmlns:a16="http://schemas.microsoft.com/office/drawing/2014/main" val="2482614871"/>
                  </a:ext>
                </a:extLst>
              </a:tr>
            </a:tbl>
          </a:graphicData>
        </a:graphic>
      </p:graphicFrame>
    </p:spTree>
    <p:extLst>
      <p:ext uri="{BB962C8B-B14F-4D97-AF65-F5344CB8AC3E}">
        <p14:creationId xmlns:p14="http://schemas.microsoft.com/office/powerpoint/2010/main" val="118643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6AE1-3B30-9B6D-5D46-4E378DFBD5AA}"/>
              </a:ext>
            </a:extLst>
          </p:cNvPr>
          <p:cNvSpPr>
            <a:spLocks noGrp="1"/>
          </p:cNvSpPr>
          <p:nvPr>
            <p:ph type="title"/>
          </p:nvPr>
        </p:nvSpPr>
        <p:spPr/>
        <p:txBody>
          <a:bodyPr/>
          <a:lstStyle/>
          <a:p>
            <a:r>
              <a:rPr lang="en-US" dirty="0"/>
              <a:t>Guide to course tools</a:t>
            </a:r>
          </a:p>
        </p:txBody>
      </p:sp>
      <p:sp>
        <p:nvSpPr>
          <p:cNvPr id="3" name="Content Placeholder 2">
            <a:extLst>
              <a:ext uri="{FF2B5EF4-FFF2-40B4-BE49-F238E27FC236}">
                <a16:creationId xmlns:a16="http://schemas.microsoft.com/office/drawing/2014/main" id="{4A7944FE-2CED-CAA8-1553-8AA2960CB743}"/>
              </a:ext>
            </a:extLst>
          </p:cNvPr>
          <p:cNvSpPr>
            <a:spLocks noGrp="1"/>
          </p:cNvSpPr>
          <p:nvPr>
            <p:ph idx="1"/>
          </p:nvPr>
        </p:nvSpPr>
        <p:spPr>
          <a:xfrm>
            <a:off x="838200" y="1825625"/>
            <a:ext cx="10515600" cy="4715852"/>
          </a:xfrm>
        </p:spPr>
        <p:txBody>
          <a:bodyPr>
            <a:normAutofit lnSpcReduction="10000"/>
          </a:bodyPr>
          <a:lstStyle/>
          <a:p>
            <a:r>
              <a:rPr lang="en-US" dirty="0"/>
              <a:t>CANVAS page – has links to tools and announcements</a:t>
            </a:r>
          </a:p>
          <a:p>
            <a:r>
              <a:rPr lang="en-US" dirty="0"/>
              <a:t>Lecture notes and exercises – </a:t>
            </a:r>
            <a:r>
              <a:rPr lang="en-US" dirty="0" err="1"/>
              <a:t>Vlab</a:t>
            </a:r>
            <a:r>
              <a:rPr lang="en-US" dirty="0"/>
              <a:t>  - notes have runnable sections of python if you want to experiment with them</a:t>
            </a:r>
          </a:p>
          <a:p>
            <a:r>
              <a:rPr lang="en-US" dirty="0"/>
              <a:t>Exercises – </a:t>
            </a:r>
            <a:r>
              <a:rPr lang="en-US" dirty="0" err="1"/>
              <a:t>Vlab</a:t>
            </a:r>
            <a:r>
              <a:rPr lang="en-US" dirty="0"/>
              <a:t> – Make sure you do the exercises</a:t>
            </a:r>
          </a:p>
          <a:p>
            <a:pPr lvl="1"/>
            <a:r>
              <a:rPr lang="en-US" dirty="0"/>
              <a:t>This is the </a:t>
            </a:r>
            <a:r>
              <a:rPr lang="en-US" u="sng" dirty="0"/>
              <a:t>one</a:t>
            </a:r>
            <a:r>
              <a:rPr lang="en-US" dirty="0"/>
              <a:t> most important tip for success</a:t>
            </a:r>
          </a:p>
          <a:p>
            <a:pPr lvl="1"/>
            <a:r>
              <a:rPr lang="en-US" dirty="0"/>
              <a:t>The computer provides feedback to guide you during the exercises</a:t>
            </a:r>
          </a:p>
          <a:p>
            <a:pPr lvl="1"/>
            <a:r>
              <a:rPr lang="en-US" dirty="0"/>
              <a:t>If you don’t understand something in an exercise, please post to piazza and/or ask in class – Questions are essential and you do everyone else a service by asking them</a:t>
            </a:r>
          </a:p>
          <a:p>
            <a:r>
              <a:rPr lang="en-US" dirty="0"/>
              <a:t>Online textbook – Information to support lectures and activities – Make sure you read the weekly sections.</a:t>
            </a:r>
          </a:p>
          <a:p>
            <a:r>
              <a:rPr lang="en-US" dirty="0"/>
              <a:t>Piazza discussion board – Q&amp;A</a:t>
            </a:r>
          </a:p>
        </p:txBody>
      </p:sp>
    </p:spTree>
    <p:extLst>
      <p:ext uri="{BB962C8B-B14F-4D97-AF65-F5344CB8AC3E}">
        <p14:creationId xmlns:p14="http://schemas.microsoft.com/office/powerpoint/2010/main" val="2167586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1785C-7FF1-79C8-31C2-E73AE05EFC4B}"/>
              </a:ext>
            </a:extLst>
          </p:cNvPr>
          <p:cNvSpPr>
            <a:spLocks noGrp="1"/>
          </p:cNvSpPr>
          <p:nvPr>
            <p:ph type="title"/>
          </p:nvPr>
        </p:nvSpPr>
        <p:spPr/>
        <p:txBody>
          <a:bodyPr/>
          <a:lstStyle/>
          <a:p>
            <a:r>
              <a:rPr lang="en-US" dirty="0"/>
              <a:t>Assessment</a:t>
            </a:r>
          </a:p>
        </p:txBody>
      </p:sp>
      <p:sp>
        <p:nvSpPr>
          <p:cNvPr id="3" name="Content Placeholder 2">
            <a:extLst>
              <a:ext uri="{FF2B5EF4-FFF2-40B4-BE49-F238E27FC236}">
                <a16:creationId xmlns:a16="http://schemas.microsoft.com/office/drawing/2014/main" id="{F1D8176F-2F36-F07F-BB9C-5A315C716E33}"/>
              </a:ext>
            </a:extLst>
          </p:cNvPr>
          <p:cNvSpPr>
            <a:spLocks noGrp="1"/>
          </p:cNvSpPr>
          <p:nvPr>
            <p:ph idx="1"/>
          </p:nvPr>
        </p:nvSpPr>
        <p:spPr/>
        <p:txBody>
          <a:bodyPr/>
          <a:lstStyle/>
          <a:p>
            <a:r>
              <a:rPr lang="en-US" dirty="0"/>
              <a:t>Homework 1 – formative</a:t>
            </a:r>
          </a:p>
          <a:p>
            <a:r>
              <a:rPr lang="en-US" dirty="0"/>
              <a:t>Homework 2 – summative (counts for your mark)</a:t>
            </a:r>
          </a:p>
          <a:p>
            <a:r>
              <a:rPr lang="en-US" dirty="0"/>
              <a:t>Group project</a:t>
            </a:r>
          </a:p>
          <a:p>
            <a:r>
              <a:rPr lang="en-US" dirty="0"/>
              <a:t>Individual reflective statement covering your project work</a:t>
            </a:r>
          </a:p>
        </p:txBody>
      </p:sp>
    </p:spTree>
    <p:extLst>
      <p:ext uri="{BB962C8B-B14F-4D97-AF65-F5344CB8AC3E}">
        <p14:creationId xmlns:p14="http://schemas.microsoft.com/office/powerpoint/2010/main" val="3241991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F5298-1C1F-B58F-5357-2DC1D4A5ED6F}"/>
              </a:ext>
            </a:extLst>
          </p:cNvPr>
          <p:cNvSpPr>
            <a:spLocks noGrp="1"/>
          </p:cNvSpPr>
          <p:nvPr>
            <p:ph type="title"/>
          </p:nvPr>
        </p:nvSpPr>
        <p:spPr>
          <a:xfrm>
            <a:off x="791308" y="165834"/>
            <a:ext cx="10515600" cy="760290"/>
          </a:xfrm>
        </p:spPr>
        <p:txBody>
          <a:bodyPr/>
          <a:lstStyle/>
          <a:p>
            <a:r>
              <a:rPr lang="en-US" dirty="0"/>
              <a:t>A note about AI</a:t>
            </a:r>
          </a:p>
        </p:txBody>
      </p:sp>
      <p:sp>
        <p:nvSpPr>
          <p:cNvPr id="3" name="Content Placeholder 2">
            <a:extLst>
              <a:ext uri="{FF2B5EF4-FFF2-40B4-BE49-F238E27FC236}">
                <a16:creationId xmlns:a16="http://schemas.microsoft.com/office/drawing/2014/main" id="{C5E17AED-A2EE-B908-60F7-FF9B2F2C6613}"/>
              </a:ext>
            </a:extLst>
          </p:cNvPr>
          <p:cNvSpPr>
            <a:spLocks noGrp="1"/>
          </p:cNvSpPr>
          <p:nvPr>
            <p:ph idx="1"/>
          </p:nvPr>
        </p:nvSpPr>
        <p:spPr>
          <a:xfrm>
            <a:off x="838200" y="996462"/>
            <a:ext cx="10515600" cy="5180501"/>
          </a:xfrm>
        </p:spPr>
        <p:txBody>
          <a:bodyPr>
            <a:normAutofit lnSpcReduction="10000"/>
          </a:bodyPr>
          <a:lstStyle/>
          <a:p>
            <a:r>
              <a:rPr lang="en-US" dirty="0"/>
              <a:t>AI is NOT always a positive force when learning to program.  It depends how you use it.</a:t>
            </a:r>
          </a:p>
          <a:p>
            <a:r>
              <a:rPr lang="en-US" dirty="0"/>
              <a:t>I suggest you just use google search at the beginning and not AI</a:t>
            </a:r>
          </a:p>
          <a:p>
            <a:r>
              <a:rPr lang="en-US" dirty="0"/>
              <a:t>Why?</a:t>
            </a:r>
          </a:p>
          <a:p>
            <a:endParaRPr lang="en-US" dirty="0"/>
          </a:p>
          <a:p>
            <a:r>
              <a:rPr lang="en-US" dirty="0"/>
              <a:t>You might have the impression that ChatGPT is a better programmer than you (now)</a:t>
            </a:r>
          </a:p>
          <a:p>
            <a:r>
              <a:rPr lang="en-US" dirty="0"/>
              <a:t>You are probably right</a:t>
            </a:r>
          </a:p>
          <a:p>
            <a:r>
              <a:rPr lang="en-US" dirty="0"/>
              <a:t>Guess what?  There are lots of humans who are also better programmers than you.</a:t>
            </a:r>
          </a:p>
          <a:p>
            <a:r>
              <a:rPr lang="en-US" dirty="0"/>
              <a:t>Do you want to learn to program or just learn to copy things?</a:t>
            </a:r>
          </a:p>
        </p:txBody>
      </p:sp>
    </p:spTree>
    <p:extLst>
      <p:ext uri="{BB962C8B-B14F-4D97-AF65-F5344CB8AC3E}">
        <p14:creationId xmlns:p14="http://schemas.microsoft.com/office/powerpoint/2010/main" val="32311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C7BD-9A64-08BC-B8F9-1A0052FF5C7C}"/>
              </a:ext>
            </a:extLst>
          </p:cNvPr>
          <p:cNvSpPr>
            <a:spLocks noGrp="1"/>
          </p:cNvSpPr>
          <p:nvPr>
            <p:ph type="title"/>
          </p:nvPr>
        </p:nvSpPr>
        <p:spPr/>
        <p:txBody>
          <a:bodyPr/>
          <a:lstStyle/>
          <a:p>
            <a:r>
              <a:rPr lang="en-US" dirty="0"/>
              <a:t>A note about AI</a:t>
            </a:r>
          </a:p>
        </p:txBody>
      </p:sp>
      <p:sp>
        <p:nvSpPr>
          <p:cNvPr id="3" name="Content Placeholder 2">
            <a:extLst>
              <a:ext uri="{FF2B5EF4-FFF2-40B4-BE49-F238E27FC236}">
                <a16:creationId xmlns:a16="http://schemas.microsoft.com/office/drawing/2014/main" id="{3348FCFA-A00A-7AF3-B677-327A53A76341}"/>
              </a:ext>
            </a:extLst>
          </p:cNvPr>
          <p:cNvSpPr>
            <a:spLocks noGrp="1"/>
          </p:cNvSpPr>
          <p:nvPr>
            <p:ph idx="1"/>
          </p:nvPr>
        </p:nvSpPr>
        <p:spPr/>
        <p:txBody>
          <a:bodyPr>
            <a:normAutofit lnSpcReduction="10000"/>
          </a:bodyPr>
          <a:lstStyle/>
          <a:p>
            <a:r>
              <a:rPr lang="en-US" dirty="0"/>
              <a:t>There is a level of programming and data analysis that AI can’t do (and has no immediate prospect of doing)</a:t>
            </a:r>
          </a:p>
          <a:p>
            <a:r>
              <a:rPr lang="en-US" dirty="0"/>
              <a:t>This is the thinking part</a:t>
            </a:r>
          </a:p>
          <a:p>
            <a:r>
              <a:rPr lang="en-US" dirty="0"/>
              <a:t>This is a valuable skill</a:t>
            </a:r>
          </a:p>
          <a:p>
            <a:endParaRPr lang="en-US" dirty="0"/>
          </a:p>
          <a:p>
            <a:r>
              <a:rPr lang="en-US" dirty="0"/>
              <a:t>You can’t learn it without going through the beginning phase where ChatGPT (and other humans) are better than you</a:t>
            </a:r>
          </a:p>
          <a:p>
            <a:r>
              <a:rPr lang="en-US" dirty="0"/>
              <a:t>No change – it has always been this way</a:t>
            </a:r>
          </a:p>
          <a:p>
            <a:r>
              <a:rPr lang="en-US" dirty="0"/>
              <a:t>There is no substitute for learning it yourself and that means doing it yourself</a:t>
            </a:r>
          </a:p>
        </p:txBody>
      </p:sp>
    </p:spTree>
    <p:extLst>
      <p:ext uri="{BB962C8B-B14F-4D97-AF65-F5344CB8AC3E}">
        <p14:creationId xmlns:p14="http://schemas.microsoft.com/office/powerpoint/2010/main" val="657875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TVERSION" val="16"/>
  <p:tag name="TPOS" val="6"/>
  <p:tag name="TPVERSION" val="8"/>
  <p:tag name="TPFULLVERSION" val="2.1.1.1"/>
  <p:tag name="TPLASTSAVEPRODUCT" val="TurningPoint web for PowerPoin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7277</TotalTime>
  <Words>2139</Words>
  <Application>Microsoft Macintosh PowerPoint</Application>
  <PresentationFormat>Widescreen</PresentationFormat>
  <Paragraphs>268</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Data Science – intro 2</vt:lpstr>
      <vt:lpstr>Course TAs</vt:lpstr>
      <vt:lpstr>Keep learning</vt:lpstr>
      <vt:lpstr>Outline – What we will cover – Getting set up for the course</vt:lpstr>
      <vt:lpstr>Course organization – course map</vt:lpstr>
      <vt:lpstr>Guide to course tools</vt:lpstr>
      <vt:lpstr>Assessment</vt:lpstr>
      <vt:lpstr>A note about AI</vt:lpstr>
      <vt:lpstr>A note about AI</vt:lpstr>
      <vt:lpstr>A note about AI</vt:lpstr>
      <vt:lpstr>A note about AI</vt:lpstr>
      <vt:lpstr>Guide to the CANVAS page: https://canvas.bham.ac.uk/courses/81492</vt:lpstr>
      <vt:lpstr>Accessing VLab</vt:lpstr>
      <vt:lpstr>Type the link in your browser (or click on it) You will see something like this…</vt:lpstr>
      <vt:lpstr>When the environment starts you will see:</vt:lpstr>
      <vt:lpstr>Setting up for getting exercises and notes</vt:lpstr>
      <vt:lpstr>Type the ‘git clone’ command to connect to the ‘repository’ where files are stored on the cloud</vt:lpstr>
      <vt:lpstr>The result should match this:</vt:lpstr>
      <vt:lpstr>We only do that setup step once – from now on, each week…</vt:lpstr>
      <vt:lpstr>Our tools: Do I need to install python on my own machine? Jupyter notebooks?</vt:lpstr>
      <vt:lpstr>Jupyter notebook – how does it work?</vt:lpstr>
      <vt:lpstr>Why do I need to know that?</vt:lpstr>
      <vt:lpstr>Your first exercise: Dracula</vt:lpstr>
      <vt:lpstr>click on the ‘Dracula’ folder</vt:lpstr>
      <vt:lpstr>Double click on the ‘dracula.ipynb’ file</vt:lpstr>
      <vt:lpstr>You should now see the notebook:</vt:lpstr>
      <vt:lpstr>End of vlab setup</vt:lpstr>
      <vt:lpstr>Piazza – For questions/discussions</vt:lpstr>
      <vt:lpstr>There are no silly questions about DS</vt:lpstr>
      <vt:lpstr>Signing up for piazza – enter your UoB email address</vt:lpstr>
      <vt:lpstr>sign up with UoB email (needs to be UoB)</vt:lpstr>
      <vt:lpstr>Piazza course page</vt:lpstr>
      <vt:lpstr>Ask a question </vt:lpstr>
      <vt:lpstr>To make it anonymous</vt:lpstr>
      <vt:lpstr>Piazza allows you to have code and text blocks.</vt:lpstr>
      <vt:lpstr>The CANVAS page and link to the online course text</vt:lpstr>
      <vt:lpstr>Course text page</vt:lpstr>
      <vt:lpstr>Student organized Whatsapp group</vt:lpstr>
      <vt:lpstr>Surviving the computer</vt:lpstr>
      <vt:lpstr>The first exercise:  Dracula Plotting the classics</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Intro part 2</dc:title>
  <dc:creator>Andrew Olson (Psychology)</dc:creator>
  <cp:lastModifiedBy>Andrew Olson (Psychology)</cp:lastModifiedBy>
  <cp:revision>69</cp:revision>
  <cp:lastPrinted>2021-10-07T11:19:17Z</cp:lastPrinted>
  <dcterms:created xsi:type="dcterms:W3CDTF">2021-09-28T18:31:04Z</dcterms:created>
  <dcterms:modified xsi:type="dcterms:W3CDTF">2025-10-01T14:59:28Z</dcterms:modified>
</cp:coreProperties>
</file>